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4"/>
  </p:notesMasterIdLst>
  <p:sldIdLst>
    <p:sldId id="315" r:id="rId2"/>
    <p:sldId id="526" r:id="rId3"/>
    <p:sldId id="500" r:id="rId4"/>
    <p:sldId id="508" r:id="rId5"/>
    <p:sldId id="522" r:id="rId6"/>
    <p:sldId id="277" r:id="rId7"/>
    <p:sldId id="283" r:id="rId8"/>
    <p:sldId id="505" r:id="rId9"/>
    <p:sldId id="290" r:id="rId10"/>
    <p:sldId id="506" r:id="rId11"/>
    <p:sldId id="507" r:id="rId12"/>
    <p:sldId id="520" r:id="rId13"/>
    <p:sldId id="311" r:id="rId14"/>
    <p:sldId id="524" r:id="rId15"/>
    <p:sldId id="482" r:id="rId16"/>
    <p:sldId id="521" r:id="rId17"/>
    <p:sldId id="280" r:id="rId18"/>
    <p:sldId id="515" r:id="rId19"/>
    <p:sldId id="516" r:id="rId20"/>
    <p:sldId id="513" r:id="rId21"/>
    <p:sldId id="517" r:id="rId22"/>
    <p:sldId id="519" r:id="rId23"/>
    <p:sldId id="509" r:id="rId24"/>
    <p:sldId id="527" r:id="rId25"/>
    <p:sldId id="529" r:id="rId26"/>
    <p:sldId id="530" r:id="rId27"/>
    <p:sldId id="328" r:id="rId28"/>
    <p:sldId id="261" r:id="rId29"/>
    <p:sldId id="333" r:id="rId30"/>
    <p:sldId id="275" r:id="rId31"/>
    <p:sldId id="256" r:id="rId32"/>
    <p:sldId id="304" r:id="rId3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2"/>
    <p:restoredTop sz="89120"/>
  </p:normalViewPr>
  <p:slideViewPr>
    <p:cSldViewPr snapToGrid="0" snapToObjects="1">
      <p:cViewPr varScale="1">
        <p:scale>
          <a:sx n="99" d="100"/>
          <a:sy n="99" d="100"/>
        </p:scale>
        <p:origin x="1472" y="176"/>
      </p:cViewPr>
      <p:guideLst/>
    </p:cSldViewPr>
  </p:slideViewPr>
  <p:outlineViewPr>
    <p:cViewPr>
      <p:scale>
        <a:sx n="33" d="100"/>
        <a:sy n="33" d="100"/>
      </p:scale>
      <p:origin x="0" y="-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11E3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pattFill prst="wdUpDiag">
                <a:fgClr>
                  <a:srgbClr val="D11E3C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BD-C547-8ADE-E19741585C1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BD-C547-8ADE-E19741585C1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BD-C547-8ADE-E19741585C1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BD-C547-8ADE-E19741585C1A}"/>
                </c:ext>
              </c:extLst>
            </c:dLbl>
            <c:dLbl>
              <c:idx val="3"/>
              <c:numFmt formatCode="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BD-C547-8ADE-E19741585C1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2005</c:v>
                </c:pt>
                <c:pt idx="1">
                  <c:v>2015</c:v>
                </c:pt>
                <c:pt idx="2">
                  <c:v>2020</c:v>
                </c:pt>
                <c:pt idx="3">
                  <c:v>2030 UNAIDS target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9.9999999999999978E-2</c:v>
                </c:pt>
                <c:pt idx="1">
                  <c:v>0.55000000000000004</c:v>
                </c:pt>
                <c:pt idx="2">
                  <c:v>0.84</c:v>
                </c:pt>
                <c:pt idx="3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BD-C547-8ADE-E19741585C1A}"/>
            </c:ext>
          </c:extLst>
        </c:ser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BBD-C547-8ADE-E19741585C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BBD-C547-8ADE-E19741585C1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BBD-C547-8ADE-E19741585C1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BD-C547-8ADE-E19741585C1A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2005</c:v>
                </c:pt>
                <c:pt idx="1">
                  <c:v>2015</c:v>
                </c:pt>
                <c:pt idx="2">
                  <c:v>2020</c:v>
                </c:pt>
                <c:pt idx="3">
                  <c:v>2030 UNAIDS target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0.9</c:v>
                </c:pt>
                <c:pt idx="1">
                  <c:v>0.45</c:v>
                </c:pt>
                <c:pt idx="2">
                  <c:v>0.16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BD-C547-8ADE-E19741585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751591360"/>
        <c:axId val="1713569568"/>
      </c:barChart>
      <c:catAx>
        <c:axId val="175159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569568"/>
        <c:crosses val="autoZero"/>
        <c:auto val="1"/>
        <c:lblAlgn val="ctr"/>
        <c:lblOffset val="100"/>
        <c:noMultiLvlLbl val="0"/>
      </c:catAx>
      <c:valAx>
        <c:axId val="17135695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5159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E3-F448-9544-7F28C747B63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E3-F448-9544-7F28C747B639}"/>
              </c:ext>
            </c:extLst>
          </c:dPt>
          <c:cat>
            <c:strRef>
              <c:f>Sheet1!$A$2:$A$7</c:f>
              <c:strCache>
                <c:ptCount val="6"/>
                <c:pt idx="0">
                  <c:v>Exit interviews</c:v>
                </c:pt>
                <c:pt idx="1">
                  <c:v>Coughing</c:v>
                </c:pt>
                <c:pt idx="2">
                  <c:v>Symptom screened</c:v>
                </c:pt>
                <c:pt idx="3">
                  <c:v>Submitted sputum</c:v>
                </c:pt>
                <c:pt idx="4">
                  <c:v>Told results</c:v>
                </c:pt>
                <c:pt idx="5">
                  <c:v>Started TB Rx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2346</c:v>
                </c:pt>
                <c:pt idx="1">
                  <c:v>863</c:v>
                </c:pt>
                <c:pt idx="2">
                  <c:v>559</c:v>
                </c:pt>
                <c:pt idx="3">
                  <c:v>94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E3-F448-9544-7F28C747B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60063"/>
        <c:axId val="178341679"/>
      </c:barChart>
      <c:catAx>
        <c:axId val="17836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pPr>
            <a:endParaRPr lang="en-US"/>
          </a:p>
        </c:txPr>
        <c:crossAx val="178341679"/>
        <c:crosses val="autoZero"/>
        <c:auto val="1"/>
        <c:lblAlgn val="ctr"/>
        <c:lblOffset val="100"/>
        <c:noMultiLvlLbl val="0"/>
      </c:catAx>
      <c:valAx>
        <c:axId val="17834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pPr>
            <a:endParaRPr lang="en-US"/>
          </a:p>
        </c:txPr>
        <c:crossAx val="178360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Gill Sans MT" panose="020B0502020104020203" pitchFamily="34" charset="77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7682317268731103"/>
          <c:y val="4.4591219424256798E-2"/>
          <c:w val="0.60410832234573497"/>
          <c:h val="0.76561802357390096"/>
        </c:manualLayout>
      </c:layout>
      <c:line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Year 1 Women</c:v>
                </c:pt>
              </c:strCache>
            </c:strRef>
          </c:tx>
          <c:spPr>
            <a:ln w="28575" cap="flat" cmpd="sng" algn="ctr">
              <a:solidFill>
                <a:srgbClr val="8A0009"/>
              </a:solidFill>
              <a:prstDash val="solid"/>
            </a:ln>
            <a:effectLst/>
          </c:spPr>
          <c:marker>
            <c:symbol val="circle"/>
            <c:size val="7"/>
            <c:spPr>
              <a:solidFill>
                <a:srgbClr val="8A0009"/>
              </a:solidFill>
              <a:ln w="28575" cap="flat" cmpd="sng" algn="ctr">
                <a:solidFill>
                  <a:srgbClr val="8A0009"/>
                </a:solidFill>
                <a:prstDash val="solid"/>
              </a:ln>
              <a:effectLst/>
            </c:spPr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6</c:v>
                </c:pt>
                <c:pt idx="2">
                  <c:v>12</c:v>
                </c:pt>
                <c:pt idx="4">
                  <c:v>1</c:v>
                </c:pt>
                <c:pt idx="5">
                  <c:v>6</c:v>
                </c:pt>
                <c:pt idx="6">
                  <c:v>12</c:v>
                </c:pt>
                <c:pt idx="8">
                  <c:v>1</c:v>
                </c:pt>
                <c:pt idx="9">
                  <c:v>6</c:v>
                </c:pt>
                <c:pt idx="10">
                  <c:v>12</c:v>
                </c:pt>
                <c:pt idx="12">
                  <c:v>1</c:v>
                </c:pt>
                <c:pt idx="13">
                  <c:v>6</c:v>
                </c:pt>
                <c:pt idx="14">
                  <c:v>12</c:v>
                </c:pt>
                <c:pt idx="16">
                  <c:v>1</c:v>
                </c:pt>
                <c:pt idx="17">
                  <c:v>6</c:v>
                </c:pt>
                <c:pt idx="18">
                  <c:v>12</c:v>
                </c:pt>
              </c:numCache>
            </c:numRef>
          </c:cat>
          <c:val>
            <c:numRef>
              <c:f>Sheet1!$B$2:$B$20</c:f>
              <c:numCache>
                <c:formatCode>0%</c:formatCode>
                <c:ptCount val="19"/>
                <c:pt idx="0">
                  <c:v>0.27</c:v>
                </c:pt>
                <c:pt idx="1">
                  <c:v>0.9</c:v>
                </c:pt>
                <c:pt idx="2">
                  <c:v>1</c:v>
                </c:pt>
                <c:pt idx="4">
                  <c:v>0.25</c:v>
                </c:pt>
                <c:pt idx="5">
                  <c:v>0.8</c:v>
                </c:pt>
                <c:pt idx="6">
                  <c:v>0.95</c:v>
                </c:pt>
                <c:pt idx="8">
                  <c:v>0.23</c:v>
                </c:pt>
                <c:pt idx="9">
                  <c:v>0.62</c:v>
                </c:pt>
                <c:pt idx="10">
                  <c:v>0.77</c:v>
                </c:pt>
                <c:pt idx="12">
                  <c:v>0.19</c:v>
                </c:pt>
                <c:pt idx="13">
                  <c:v>0.6</c:v>
                </c:pt>
                <c:pt idx="14">
                  <c:v>0.73</c:v>
                </c:pt>
                <c:pt idx="16">
                  <c:v>0.14000000000000001</c:v>
                </c:pt>
                <c:pt idx="17">
                  <c:v>0.5</c:v>
                </c:pt>
                <c:pt idx="18">
                  <c:v>0.57999999999999996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86-E24A-9E4B-0C47C58347C9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Year 1 Men</c:v>
                </c:pt>
              </c:strCache>
            </c:strRef>
          </c:tx>
          <c:spPr>
            <a:ln w="28575" cmpd="sng">
              <a:solidFill>
                <a:srgbClr val="1395DD"/>
              </a:solidFill>
            </a:ln>
            <a:effectLst/>
          </c:spPr>
          <c:marker>
            <c:symbol val="circle"/>
            <c:size val="7"/>
            <c:spPr>
              <a:solidFill>
                <a:srgbClr val="1395DD"/>
              </a:solidFill>
              <a:ln w="28575" cmpd="sng">
                <a:solidFill>
                  <a:srgbClr val="1395DD"/>
                </a:solidFill>
              </a:ln>
              <a:effectLst/>
            </c:spPr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6</c:v>
                </c:pt>
                <c:pt idx="2">
                  <c:v>12</c:v>
                </c:pt>
                <c:pt idx="4">
                  <c:v>1</c:v>
                </c:pt>
                <c:pt idx="5">
                  <c:v>6</c:v>
                </c:pt>
                <c:pt idx="6">
                  <c:v>12</c:v>
                </c:pt>
                <c:pt idx="8">
                  <c:v>1</c:v>
                </c:pt>
                <c:pt idx="9">
                  <c:v>6</c:v>
                </c:pt>
                <c:pt idx="10">
                  <c:v>12</c:v>
                </c:pt>
                <c:pt idx="12">
                  <c:v>1</c:v>
                </c:pt>
                <c:pt idx="13">
                  <c:v>6</c:v>
                </c:pt>
                <c:pt idx="14">
                  <c:v>12</c:v>
                </c:pt>
                <c:pt idx="16">
                  <c:v>1</c:v>
                </c:pt>
                <c:pt idx="17">
                  <c:v>6</c:v>
                </c:pt>
                <c:pt idx="18">
                  <c:v>12</c:v>
                </c:pt>
              </c:numCache>
            </c:numRef>
          </c:cat>
          <c:val>
            <c:numRef>
              <c:f>Sheet1!$D$2:$D$20</c:f>
              <c:numCache>
                <c:formatCode>0%</c:formatCode>
                <c:ptCount val="19"/>
                <c:pt idx="0">
                  <c:v>0.2</c:v>
                </c:pt>
                <c:pt idx="1">
                  <c:v>0.75</c:v>
                </c:pt>
                <c:pt idx="2">
                  <c:v>0.87</c:v>
                </c:pt>
                <c:pt idx="4">
                  <c:v>0.17</c:v>
                </c:pt>
                <c:pt idx="5">
                  <c:v>0.6</c:v>
                </c:pt>
                <c:pt idx="6">
                  <c:v>0.77</c:v>
                </c:pt>
                <c:pt idx="8">
                  <c:v>0.13</c:v>
                </c:pt>
                <c:pt idx="9">
                  <c:v>0.47</c:v>
                </c:pt>
                <c:pt idx="10">
                  <c:v>0.6</c:v>
                </c:pt>
                <c:pt idx="12">
                  <c:v>0.13</c:v>
                </c:pt>
                <c:pt idx="13">
                  <c:v>0.37</c:v>
                </c:pt>
                <c:pt idx="14">
                  <c:v>0.45</c:v>
                </c:pt>
                <c:pt idx="16">
                  <c:v>0.1</c:v>
                </c:pt>
                <c:pt idx="17">
                  <c:v>0.37</c:v>
                </c:pt>
                <c:pt idx="18">
                  <c:v>0.43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86-E24A-9E4B-0C47C5834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9638664"/>
        <c:axId val="2109635864"/>
      </c:lineChart>
      <c:catAx>
        <c:axId val="2109638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defRPr>
            </a:pPr>
            <a:endParaRPr lang="en-US"/>
          </a:p>
        </c:txPr>
        <c:crossAx val="2109635864"/>
        <c:crosses val="autoZero"/>
        <c:auto val="1"/>
        <c:lblAlgn val="ctr"/>
        <c:lblOffset val="100"/>
        <c:noMultiLvlLbl val="0"/>
      </c:catAx>
      <c:valAx>
        <c:axId val="210963586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1"/>
                </a:solidFill>
                <a:latin typeface="Segoe UI"/>
                <a:cs typeface="Segoe UI"/>
              </a:defRPr>
            </a:pPr>
            <a:endParaRPr lang="en-US"/>
          </a:p>
        </c:txPr>
        <c:crossAx val="2109638664"/>
        <c:crosses val="autoZero"/>
        <c:crossBetween val="between"/>
        <c:majorUnit val="0.2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0.26287</cdr:x>
      <cdr:y>0.45992</cdr:y>
    </cdr:from>
    <cdr:to>
      <cdr:x>0.35128</cdr:x>
      <cdr:y>0.55359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5A9B4E4-9124-DF45-B4B4-45D35C4DCA56}"/>
            </a:ext>
          </a:extLst>
        </cdr:cNvPr>
        <cdr:cNvSpPr txBox="1"/>
      </cdr:nvSpPr>
      <cdr:spPr>
        <a:xfrm xmlns:a="http://schemas.openxmlformats.org/drawingml/2006/main">
          <a:off x="1697738" y="2252533"/>
          <a:ext cx="570990" cy="4587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tIns="90000" bIns="90000" rtlCol="0" anchor="t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latin typeface="Gill Sans" panose="020B0502020104020203" pitchFamily="34" charset="-79"/>
              <a:cs typeface="Gill Sans" panose="020B0502020104020203" pitchFamily="34" charset="-79"/>
            </a:rPr>
            <a:t>3</a:t>
          </a:r>
          <a:r>
            <a:rPr lang="en-US" sz="1800" b="0" i="0" dirty="0">
              <a:latin typeface="Gill Sans" panose="020B0502020104020203" pitchFamily="34" charset="-79"/>
              <a:cs typeface="Gill Sans" panose="020B0502020104020203" pitchFamily="34" charset="-79"/>
            </a:rPr>
            <a:t>7%</a:t>
          </a:r>
        </a:p>
      </cdr:txBody>
    </cdr:sp>
  </cdr:relSizeAnchor>
  <cdr:relSizeAnchor xmlns:cdr="http://schemas.openxmlformats.org/drawingml/2006/chartDrawing">
    <cdr:from>
      <cdr:x>0.40898</cdr:x>
      <cdr:y>0.56918</cdr:y>
    </cdr:from>
    <cdr:to>
      <cdr:x>0.49739</cdr:x>
      <cdr:y>0.66285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9BC291B3-46E9-4E4F-B161-0DFDFC06ED9D}"/>
            </a:ext>
          </a:extLst>
        </cdr:cNvPr>
        <cdr:cNvSpPr txBox="1"/>
      </cdr:nvSpPr>
      <cdr:spPr>
        <a:xfrm xmlns:a="http://schemas.openxmlformats.org/drawingml/2006/main">
          <a:off x="2641385" y="2787652"/>
          <a:ext cx="570990" cy="4587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tIns="90000" bIns="9000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>
              <a:latin typeface="Gill Sans" panose="020B0502020104020203" pitchFamily="34" charset="-79"/>
              <a:cs typeface="Gill Sans" panose="020B0502020104020203" pitchFamily="34" charset="-79"/>
            </a:rPr>
            <a:t>65</a:t>
          </a:r>
          <a:r>
            <a:rPr lang="en-US" sz="1800" b="0" i="0" dirty="0">
              <a:latin typeface="Gill Sans" panose="020B0502020104020203" pitchFamily="34" charset="-79"/>
              <a:cs typeface="Gill Sans" panose="020B0502020104020203" pitchFamily="34" charset="-79"/>
            </a:rPr>
            <a:t>%</a:t>
          </a:r>
        </a:p>
      </cdr:txBody>
    </cdr:sp>
  </cdr:relSizeAnchor>
  <cdr:relSizeAnchor xmlns:cdr="http://schemas.openxmlformats.org/drawingml/2006/chartDrawing">
    <cdr:from>
      <cdr:x>0.55962</cdr:x>
      <cdr:y>0.7158</cdr:y>
    </cdr:from>
    <cdr:to>
      <cdr:x>0.64803</cdr:x>
      <cdr:y>0.80947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7EEB3FB3-8326-104E-9FB4-C6517CBEE9D4}"/>
            </a:ext>
          </a:extLst>
        </cdr:cNvPr>
        <cdr:cNvSpPr txBox="1"/>
      </cdr:nvSpPr>
      <cdr:spPr>
        <a:xfrm xmlns:a="http://schemas.openxmlformats.org/drawingml/2006/main">
          <a:off x="3614288" y="3505747"/>
          <a:ext cx="570990" cy="4587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tIns="90000" bIns="9000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>
              <a:latin typeface="Gill Sans" panose="020B0502020104020203" pitchFamily="34" charset="-79"/>
              <a:cs typeface="Gill Sans" panose="020B0502020104020203" pitchFamily="34" charset="-79"/>
            </a:rPr>
            <a:t>11</a:t>
          </a:r>
          <a:r>
            <a:rPr lang="en-US" sz="1800" b="0" i="0" dirty="0">
              <a:latin typeface="Gill Sans" panose="020B0502020104020203" pitchFamily="34" charset="-79"/>
              <a:cs typeface="Gill Sans" panose="020B0502020104020203" pitchFamily="34" charset="-79"/>
            </a:rPr>
            <a:t>%</a:t>
          </a:r>
        </a:p>
      </cdr:txBody>
    </cdr:sp>
  </cdr:relSizeAnchor>
  <cdr:relSizeAnchor xmlns:cdr="http://schemas.openxmlformats.org/drawingml/2006/chartDrawing">
    <cdr:from>
      <cdr:x>0.84333</cdr:x>
      <cdr:y>0.74458</cdr:y>
    </cdr:from>
    <cdr:to>
      <cdr:x>0.93969</cdr:x>
      <cdr:y>0.83825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AE74F84-70DF-4A44-A39A-73CE57FC25E6}"/>
            </a:ext>
          </a:extLst>
        </cdr:cNvPr>
        <cdr:cNvSpPr txBox="1"/>
      </cdr:nvSpPr>
      <cdr:spPr>
        <a:xfrm xmlns:a="http://schemas.openxmlformats.org/drawingml/2006/main">
          <a:off x="5446643" y="3646702"/>
          <a:ext cx="622286" cy="4587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tIns="90000" bIns="9000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>
              <a:latin typeface="Gill Sans" panose="020B0502020104020203" pitchFamily="34" charset="-79"/>
              <a:cs typeface="Gill Sans" panose="020B0502020104020203" pitchFamily="34" charset="-79"/>
            </a:rPr>
            <a:t>0.2</a:t>
          </a:r>
          <a:r>
            <a:rPr lang="en-US" sz="1800" b="0" i="0" dirty="0">
              <a:latin typeface="Gill Sans" panose="020B0502020104020203" pitchFamily="34" charset="-79"/>
              <a:cs typeface="Gill Sans" panose="020B0502020104020203" pitchFamily="34" charset="-79"/>
            </a:rPr>
            <a:t>%</a:t>
          </a:r>
        </a:p>
      </cdr:txBody>
    </cdr:sp>
  </cdr:relSizeAnchor>
  <cdr:relSizeAnchor xmlns:cdr="http://schemas.openxmlformats.org/drawingml/2006/chartDrawing">
    <cdr:from>
      <cdr:x>0.70027</cdr:x>
      <cdr:y>0.72627</cdr:y>
    </cdr:from>
    <cdr:to>
      <cdr:x>0.79663</cdr:x>
      <cdr:y>0.81994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7BE005F2-03BA-B347-AB67-8CECD487BDFA}"/>
            </a:ext>
          </a:extLst>
        </cdr:cNvPr>
        <cdr:cNvSpPr txBox="1"/>
      </cdr:nvSpPr>
      <cdr:spPr>
        <a:xfrm xmlns:a="http://schemas.openxmlformats.org/drawingml/2006/main">
          <a:off x="4522695" y="3557026"/>
          <a:ext cx="622286" cy="4587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tIns="90000" bIns="90000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>
              <a:latin typeface="Gill Sans" panose="020B0502020104020203" pitchFamily="34" charset="-79"/>
              <a:cs typeface="Gill Sans" panose="020B0502020104020203" pitchFamily="34" charset="-79"/>
            </a:rPr>
            <a:t>0.5</a:t>
          </a:r>
          <a:r>
            <a:rPr lang="en-US" sz="1800" b="0" i="0" dirty="0">
              <a:latin typeface="Gill Sans" panose="020B0502020104020203" pitchFamily="34" charset="-79"/>
              <a:cs typeface="Gill Sans" panose="020B0502020104020203" pitchFamily="34" charset="-79"/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0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Self-testing was initially</a:t>
            </a:r>
            <a:r>
              <a:rPr lang="en-GB" baseline="0" dirty="0"/>
              <a:t> embedded within a cluster randomised trial funded by the WT for intensified TB prevention</a:t>
            </a:r>
            <a:endParaRPr lang="en-GB" dirty="0"/>
          </a:p>
          <a:p>
            <a:r>
              <a:rPr lang="en-GB" dirty="0"/>
              <a:t>This shows very high overall uptake of HIV testin</a:t>
            </a:r>
            <a:r>
              <a:rPr lang="en-GB" baseline="0" dirty="0"/>
              <a:t>g with self-testing but lower in older age groups especially men, a trend you see across Africa and actually even much lower with other testing strategies as reflected in a comparative report of HIV testing in SSA.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63433-62CC-467A-B2BC-B37BD72276A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094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1BE51-72D7-0944-A8DF-7B4CB664B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809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30AE0-247A-4848-967D-406A9A9B58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8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dirty="0" err="1"/>
              <a:t>TasP</a:t>
            </a:r>
            <a:r>
              <a:rPr lang="en-US" dirty="0"/>
              <a:t> – 5Q, 5-point scale, 5 low-25 high knowledge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dirty="0"/>
              <a:t>Stigma – 6Q, 3-point scale, 3 low-18 high stigma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1BE51-72D7-0944-A8DF-7B4CB664B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917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Malawi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1BE51-72D7-0944-A8DF-7B4CB664B6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8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2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C575A-FA3C-4170-BDE2-E20A3839939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71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0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9504C-A071-433A-A9D8-96AD54F5D6D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91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9504C-A071-433A-A9D8-96AD54F5D6D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34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06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9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6403-924D-4495-A7FB-DE6131851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CACD2-1583-465F-9994-7825B7C19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13702-B0F3-41CF-A99E-E05352BF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3CD6-C68B-4A4D-A3C4-BFB9CA58C75E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FF0E5-A60E-489B-B214-254BC682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4A58A-62CD-4801-A8D7-1662B71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4B86-893F-4D23-B654-91603080EE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75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80857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17061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9132"/>
            <a:ext cx="9470224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10195579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63ABF90-E46D-ED45-BBCE-F40B6552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62" y="112651"/>
            <a:ext cx="10372383" cy="831600"/>
          </a:xfrm>
        </p:spPr>
        <p:txBody>
          <a:bodyPr/>
          <a:lstStyle>
            <a:lvl1pPr>
              <a:defRPr b="0" i="0">
                <a:latin typeface="Times" pitchFamily="2" charset="0"/>
                <a:cs typeface="Gill Sans SemiBold" panose="020B0502020104020203" pitchFamily="34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4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561" y="1508400"/>
            <a:ext cx="11065179" cy="4590000"/>
          </a:xfrm>
        </p:spPr>
        <p:txBody>
          <a:bodyPr/>
          <a:lstStyle>
            <a:lvl1pPr>
              <a:buClr>
                <a:schemeClr val="tx1"/>
              </a:buClr>
              <a:defRPr b="0" i="0">
                <a:latin typeface="Times" pitchFamily="2" charset="0"/>
                <a:cs typeface="Gill Sans" panose="020B0502020104020203" pitchFamily="34" charset="-79"/>
              </a:defRPr>
            </a:lvl1pPr>
            <a:lvl2pPr>
              <a:buClr>
                <a:schemeClr val="tx1"/>
              </a:buClr>
              <a:defRPr b="0" i="0">
                <a:latin typeface="Times" pitchFamily="2" charset="0"/>
                <a:cs typeface="Gill Sans" panose="020B0502020104020203" pitchFamily="34" charset="-79"/>
              </a:defRPr>
            </a:lvl2pPr>
            <a:lvl3pPr>
              <a:buClr>
                <a:schemeClr val="tx1"/>
              </a:buClr>
              <a:defRPr sz="2133" b="0" i="0">
                <a:latin typeface="Times" pitchFamily="2" charset="0"/>
                <a:cs typeface="Gill Sans" panose="020B0502020104020203" pitchFamily="34" charset="-79"/>
              </a:defRPr>
            </a:lvl3pPr>
            <a:lvl4pPr>
              <a:buClr>
                <a:schemeClr val="tx1"/>
              </a:buClr>
              <a:defRPr sz="2000" b="0" i="0">
                <a:latin typeface="Times" pitchFamily="2" charset="0"/>
                <a:cs typeface="Gill Sans" panose="020B0502020104020203" pitchFamily="34" charset="-79"/>
              </a:defRPr>
            </a:lvl4pPr>
            <a:lvl5pPr>
              <a:buClr>
                <a:schemeClr val="tx1"/>
              </a:buClr>
              <a:defRPr sz="1866" b="0" i="0">
                <a:latin typeface="Times" pitchFamily="2" charset="0"/>
                <a:cs typeface="Gill Sans" panose="020B0502020104020203" pitchFamily="34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2562" y="112651"/>
            <a:ext cx="10372383" cy="831600"/>
          </a:xfrm>
        </p:spPr>
        <p:txBody>
          <a:bodyPr/>
          <a:lstStyle>
            <a:lvl1pPr>
              <a:defRPr b="0" i="0">
                <a:latin typeface="Times" pitchFamily="2" charset="0"/>
                <a:cs typeface="Gill Sans SemiBold" panose="020B0502020104020203" pitchFamily="34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63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9C81-2721-4D52-A8F7-35E86F197BA2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16/03/2022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E983-548A-46B9-BDA3-6361CB57106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03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(null)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hivstar.lshtm.ac.uk/" TargetMode="External"/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hyperlink" Target="https://www.psi.org/project/sta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emf"/><Relationship Id="rId5" Type="http://schemas.openxmlformats.org/officeDocument/2006/relationships/hyperlink" Target="http://hivstar.lshtm.ac.uk/" TargetMode="Externa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17A04-8EDF-BC41-AF53-8890685B3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238" y="5398718"/>
            <a:ext cx="942867" cy="1152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F26CA8-639A-BC44-8057-E61DDF868479}"/>
              </a:ext>
            </a:extLst>
          </p:cNvPr>
          <p:cNvSpPr txBox="1"/>
          <p:nvPr/>
        </p:nvSpPr>
        <p:spPr>
          <a:xfrm>
            <a:off x="1669774" y="1182757"/>
            <a:ext cx="8438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Snap-shot of TB public health research in Blantyre</a:t>
            </a:r>
            <a:endParaRPr lang="en-GB" sz="4400" b="1" dirty="0"/>
          </a:p>
          <a:p>
            <a:pPr algn="ctr"/>
            <a:r>
              <a:rPr lang="en-GB" sz="2800" b="1" dirty="0"/>
              <a:t>Plus</a:t>
            </a:r>
          </a:p>
          <a:p>
            <a:pPr algn="ctr"/>
            <a:r>
              <a:rPr lang="en-GB" sz="2800" b="1" dirty="0"/>
              <a:t>HIV-self-testing</a:t>
            </a:r>
            <a:r>
              <a:rPr lang="en-GB" sz="2800" dirty="0"/>
              <a:t> </a:t>
            </a:r>
          </a:p>
          <a:p>
            <a:pPr algn="ctr"/>
            <a:r>
              <a:rPr lang="en-GB" sz="2800" dirty="0"/>
              <a:t>Community-led HIV self-testing cluster-randomised trial in Malawi (and Zimbabwe)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0464D-2338-4B43-987A-9151DA4C29D4}"/>
              </a:ext>
            </a:extLst>
          </p:cNvPr>
          <p:cNvSpPr txBox="1"/>
          <p:nvPr/>
        </p:nvSpPr>
        <p:spPr>
          <a:xfrm>
            <a:off x="1669774" y="3613102"/>
            <a:ext cx="8438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Liz Corbett</a:t>
            </a:r>
          </a:p>
          <a:p>
            <a:pPr algn="ctr"/>
            <a:r>
              <a:rPr lang="en-US" sz="2400" dirty="0"/>
              <a:t>LSHTM and Malawi-Liverpool-</a:t>
            </a:r>
            <a:r>
              <a:rPr lang="en-US" sz="2400" dirty="0" err="1"/>
              <a:t>Wellcome</a:t>
            </a:r>
            <a:r>
              <a:rPr lang="en-US" sz="2400" dirty="0"/>
              <a:t> (MLW)</a:t>
            </a:r>
          </a:p>
          <a:p>
            <a:pPr algn="ctr"/>
            <a:r>
              <a:rPr lang="en-GB" b="1" dirty="0" err="1"/>
              <a:t>Wellcome</a:t>
            </a:r>
            <a:r>
              <a:rPr lang="en-GB" b="1" dirty="0"/>
              <a:t> Trust - Bloomsbury Centre for Global Health Research Scientific Meeting </a:t>
            </a:r>
            <a:endParaRPr lang="en-GB" dirty="0"/>
          </a:p>
          <a:p>
            <a:pPr algn="ctr"/>
            <a:endParaRPr lang="en-US" dirty="0"/>
          </a:p>
          <a:p>
            <a:pPr algn="ctr"/>
            <a:r>
              <a:rPr lang="en-US" dirty="0"/>
              <a:t>16-Mar-2022</a:t>
            </a:r>
          </a:p>
          <a:p>
            <a:pPr algn="ctr"/>
            <a:r>
              <a:rPr lang="en-US" dirty="0"/>
              <a:t>Gambia</a:t>
            </a:r>
          </a:p>
        </p:txBody>
      </p:sp>
    </p:spTree>
    <p:extLst>
      <p:ext uri="{BB962C8B-B14F-4D97-AF65-F5344CB8AC3E}">
        <p14:creationId xmlns:p14="http://schemas.microsoft.com/office/powerpoint/2010/main" val="1722789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EBB5E-17A7-4543-A42F-50758227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</a:t>
            </a:r>
            <a:r>
              <a:rPr lang="en-US" dirty="0">
                <a:latin typeface="Playfair Display" pitchFamily="2" charset="77"/>
              </a:rPr>
              <a:t> TB surveillance</a:t>
            </a:r>
          </a:p>
        </p:txBody>
      </p:sp>
      <p:pic>
        <p:nvPicPr>
          <p:cNvPr id="4" name="Picture 75" descr="Picture 75">
            <a:extLst>
              <a:ext uri="{FF2B5EF4-FFF2-40B4-BE49-F238E27FC236}">
                <a16:creationId xmlns:a16="http://schemas.microsoft.com/office/drawing/2014/main" id="{5E8BED3C-59A2-474B-9E67-0267D6B4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21" y="1514323"/>
            <a:ext cx="3056037" cy="4071829"/>
          </a:xfrm>
          <a:prstGeom prst="rect">
            <a:avLst/>
          </a:prstGeom>
          <a:ln w="9525">
            <a:solidFill>
              <a:schemeClr val="tx1"/>
            </a:solidFill>
            <a:miter lim="400000"/>
          </a:ln>
        </p:spPr>
      </p:pic>
      <p:sp>
        <p:nvSpPr>
          <p:cNvPr id="16" name="753,489 people">
            <a:extLst>
              <a:ext uri="{FF2B5EF4-FFF2-40B4-BE49-F238E27FC236}">
                <a16:creationId xmlns:a16="http://schemas.microsoft.com/office/drawing/2014/main" id="{7261765B-55C6-9148-8768-BF5A73C8E6B2}"/>
              </a:ext>
            </a:extLst>
          </p:cNvPr>
          <p:cNvSpPr txBox="1"/>
          <p:nvPr/>
        </p:nvSpPr>
        <p:spPr>
          <a:xfrm>
            <a:off x="4225870" y="1386065"/>
            <a:ext cx="7458599" cy="91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3199" dirty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All 15 TB registration clinics in Blantyre</a:t>
            </a:r>
          </a:p>
          <a:p>
            <a:r>
              <a:rPr lang="en-GB" sz="2400" dirty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- Ministry of Health TB Officers</a:t>
            </a:r>
            <a:endParaRPr sz="2400" dirty="0">
              <a:solidFill>
                <a:schemeClr val="tx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865B1E-1773-C44D-95AB-EF8CC42A1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713" y="4331880"/>
            <a:ext cx="1131036" cy="1285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2F9818-1312-F344-9896-BB67FCFF19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5" t="2251" r="5300" b="14854"/>
          <a:stretch/>
        </p:blipFill>
        <p:spPr>
          <a:xfrm>
            <a:off x="10210860" y="4321594"/>
            <a:ext cx="1383877" cy="1262788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780D2A83-36C9-6944-B322-B5C76441D7BB}"/>
              </a:ext>
            </a:extLst>
          </p:cNvPr>
          <p:cNvSpPr/>
          <p:nvPr/>
        </p:nvSpPr>
        <p:spPr>
          <a:xfrm>
            <a:off x="5907817" y="4777016"/>
            <a:ext cx="1136287" cy="642794"/>
          </a:xfrm>
          <a:prstGeom prst="rightArrow">
            <a:avLst/>
          </a:prstGeom>
          <a:solidFill>
            <a:srgbClr val="007462"/>
          </a:solidFill>
          <a:ln w="9525">
            <a:solidFill>
              <a:srgbClr val="E2E2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9969" bIns="119969" rtlCol="0" anchor="ctr" anchorCtr="0"/>
          <a:lstStyle/>
          <a:p>
            <a:pPr algn="ctr"/>
            <a:endParaRPr lang="en-US" sz="1866" dirty="0" err="1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526D6B3-27B0-AD49-BBFC-AF7979A7E28B}"/>
              </a:ext>
            </a:extLst>
          </p:cNvPr>
          <p:cNvSpPr/>
          <p:nvPr/>
        </p:nvSpPr>
        <p:spPr>
          <a:xfrm>
            <a:off x="8838011" y="4859373"/>
            <a:ext cx="1136287" cy="642794"/>
          </a:xfrm>
          <a:prstGeom prst="rightArrow">
            <a:avLst/>
          </a:prstGeom>
          <a:solidFill>
            <a:srgbClr val="007462"/>
          </a:solidFill>
          <a:ln w="9525">
            <a:solidFill>
              <a:srgbClr val="E2E2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9969" bIns="119969" rtlCol="0" anchor="ctr" anchorCtr="0"/>
          <a:lstStyle/>
          <a:p>
            <a:pPr algn="ctr"/>
            <a:endParaRPr lang="en-US" sz="1866" dirty="0" err="1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6F0E534-CA29-7D4A-A422-A84A40583A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77"/>
          <a:stretch/>
        </p:blipFill>
        <p:spPr>
          <a:xfrm>
            <a:off x="4088349" y="4331880"/>
            <a:ext cx="1548859" cy="13323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CF7E40-B72F-B645-85C1-420EA110DCCC}"/>
              </a:ext>
            </a:extLst>
          </p:cNvPr>
          <p:cNvSpPr txBox="1"/>
          <p:nvPr/>
        </p:nvSpPr>
        <p:spPr>
          <a:xfrm>
            <a:off x="4520077" y="3515232"/>
            <a:ext cx="1790747" cy="816541"/>
          </a:xfrm>
          <a:prstGeom prst="rect">
            <a:avLst/>
          </a:prstGeom>
          <a:noFill/>
        </p:spPr>
        <p:txBody>
          <a:bodyPr wrap="none" tIns="119969" bIns="119969" rtlCol="0" anchor="t">
            <a:spAutoFit/>
          </a:bodyPr>
          <a:lstStyle/>
          <a:p>
            <a:r>
              <a:rPr lang="en-US"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Demographics &amp;</a:t>
            </a:r>
          </a:p>
          <a:p>
            <a:r>
              <a:rPr lang="en-US"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Clinical info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F30C51-832A-0E47-A38F-876E6D2D1BFF}"/>
              </a:ext>
            </a:extLst>
          </p:cNvPr>
          <p:cNvSpPr txBox="1"/>
          <p:nvPr/>
        </p:nvSpPr>
        <p:spPr>
          <a:xfrm>
            <a:off x="7362557" y="3504948"/>
            <a:ext cx="1388585" cy="816541"/>
          </a:xfrm>
          <a:prstGeom prst="rect">
            <a:avLst/>
          </a:prstGeom>
          <a:noFill/>
        </p:spPr>
        <p:txBody>
          <a:bodyPr wrap="none" tIns="119969" bIns="119969" rtlCol="0" anchor="t">
            <a:spAutoFit/>
          </a:bodyPr>
          <a:lstStyle/>
          <a:p>
            <a:r>
              <a:rPr lang="en-US"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TB culture &amp;</a:t>
            </a:r>
          </a:p>
          <a:p>
            <a:r>
              <a:rPr lang="en-US"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smear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FADD56-0FDA-E84D-921A-7A4F1331FAAB}"/>
              </a:ext>
            </a:extLst>
          </p:cNvPr>
          <p:cNvSpPr txBox="1"/>
          <p:nvPr/>
        </p:nvSpPr>
        <p:spPr>
          <a:xfrm>
            <a:off x="10069347" y="3504947"/>
            <a:ext cx="1615122" cy="816541"/>
          </a:xfrm>
          <a:prstGeom prst="rect">
            <a:avLst/>
          </a:prstGeom>
          <a:noFill/>
        </p:spPr>
        <p:txBody>
          <a:bodyPr wrap="none" tIns="119969" bIns="119969" rtlCol="0" anchor="t">
            <a:spAutoFit/>
          </a:bodyPr>
          <a:lstStyle/>
          <a:p>
            <a:r>
              <a:rPr lang="en-US"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Geolocation of</a:t>
            </a:r>
          </a:p>
          <a:p>
            <a:r>
              <a:rPr lang="en-US"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household</a:t>
            </a:r>
          </a:p>
        </p:txBody>
      </p:sp>
      <p:sp>
        <p:nvSpPr>
          <p:cNvPr id="33" name="753,489 people">
            <a:extLst>
              <a:ext uri="{FF2B5EF4-FFF2-40B4-BE49-F238E27FC236}">
                <a16:creationId xmlns:a16="http://schemas.microsoft.com/office/drawing/2014/main" id="{EB6849DB-785D-3146-9BB1-CD6B93ADF2BB}"/>
              </a:ext>
            </a:extLst>
          </p:cNvPr>
          <p:cNvSpPr txBox="1"/>
          <p:nvPr/>
        </p:nvSpPr>
        <p:spPr>
          <a:xfrm>
            <a:off x="4088348" y="3146617"/>
            <a:ext cx="431194" cy="128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7998" dirty="0">
                <a:solidFill>
                  <a:schemeClr val="tx2"/>
                </a:solidFill>
                <a:latin typeface="Playfair Display" pitchFamily="2" charset="77"/>
                <a:cs typeface="Gill Sans" panose="020B0502020104020203" pitchFamily="34" charset="-79"/>
              </a:rPr>
              <a:t>1</a:t>
            </a:r>
            <a:endParaRPr sz="4266" dirty="0">
              <a:solidFill>
                <a:schemeClr val="tx2"/>
              </a:solidFill>
              <a:latin typeface="Playfair Display" pitchFamily="2" charset="77"/>
              <a:cs typeface="Gill Sans" panose="020B0502020104020203" pitchFamily="34" charset="-79"/>
            </a:endParaRPr>
          </a:p>
        </p:txBody>
      </p:sp>
      <p:sp>
        <p:nvSpPr>
          <p:cNvPr id="34" name="753,489 people">
            <a:extLst>
              <a:ext uri="{FF2B5EF4-FFF2-40B4-BE49-F238E27FC236}">
                <a16:creationId xmlns:a16="http://schemas.microsoft.com/office/drawing/2014/main" id="{99E52C19-D8E7-9748-BE8A-0251D960573D}"/>
              </a:ext>
            </a:extLst>
          </p:cNvPr>
          <p:cNvSpPr txBox="1"/>
          <p:nvPr/>
        </p:nvSpPr>
        <p:spPr>
          <a:xfrm>
            <a:off x="6911198" y="3172890"/>
            <a:ext cx="541801" cy="128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7998" dirty="0">
                <a:solidFill>
                  <a:schemeClr val="tx2"/>
                </a:solidFill>
                <a:latin typeface="Playfair Display" pitchFamily="2" charset="77"/>
                <a:cs typeface="Gill Sans" panose="020B0502020104020203" pitchFamily="34" charset="-79"/>
              </a:rPr>
              <a:t>2</a:t>
            </a:r>
            <a:endParaRPr sz="4266" dirty="0">
              <a:solidFill>
                <a:schemeClr val="tx2"/>
              </a:solidFill>
              <a:latin typeface="Playfair Display" pitchFamily="2" charset="77"/>
              <a:cs typeface="Gill Sans" panose="020B0502020104020203" pitchFamily="34" charset="-79"/>
            </a:endParaRPr>
          </a:p>
        </p:txBody>
      </p:sp>
      <p:sp>
        <p:nvSpPr>
          <p:cNvPr id="35" name="753,489 people">
            <a:extLst>
              <a:ext uri="{FF2B5EF4-FFF2-40B4-BE49-F238E27FC236}">
                <a16:creationId xmlns:a16="http://schemas.microsoft.com/office/drawing/2014/main" id="{EACAFDDD-D87A-734E-AFF6-041E60E94819}"/>
              </a:ext>
            </a:extLst>
          </p:cNvPr>
          <p:cNvSpPr txBox="1"/>
          <p:nvPr/>
        </p:nvSpPr>
        <p:spPr>
          <a:xfrm>
            <a:off x="9563599" y="3182008"/>
            <a:ext cx="514550" cy="128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7998" dirty="0">
                <a:solidFill>
                  <a:schemeClr val="tx2"/>
                </a:solidFill>
                <a:latin typeface="Playfair Display" pitchFamily="2" charset="77"/>
                <a:cs typeface="Gill Sans" panose="020B0502020104020203" pitchFamily="34" charset="-79"/>
              </a:rPr>
              <a:t>3</a:t>
            </a:r>
            <a:endParaRPr sz="4266" dirty="0">
              <a:solidFill>
                <a:schemeClr val="tx2"/>
              </a:solidFill>
              <a:latin typeface="Playfair Display" pitchFamily="2" charset="77"/>
              <a:cs typeface="Gill Sans" panose="020B0502020104020203" pitchFamily="34" charset="-79"/>
            </a:endParaRPr>
          </a:p>
        </p:txBody>
      </p:sp>
      <p:sp>
        <p:nvSpPr>
          <p:cNvPr id="36" name="753,489 people">
            <a:extLst>
              <a:ext uri="{FF2B5EF4-FFF2-40B4-BE49-F238E27FC236}">
                <a16:creationId xmlns:a16="http://schemas.microsoft.com/office/drawing/2014/main" id="{095A2776-8C03-AF41-B4D8-0D462E2B4666}"/>
              </a:ext>
            </a:extLst>
          </p:cNvPr>
          <p:cNvSpPr txBox="1"/>
          <p:nvPr/>
        </p:nvSpPr>
        <p:spPr>
          <a:xfrm>
            <a:off x="4225869" y="2659178"/>
            <a:ext cx="5085953" cy="54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3199" dirty="0">
                <a:solidFill>
                  <a:srgbClr val="00746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From registering TB cases:</a:t>
            </a:r>
            <a:endParaRPr sz="3199" dirty="0">
              <a:solidFill>
                <a:srgbClr val="007462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18" name="ePAL Logo-White.png" descr="ePAL Logo-White.png">
            <a:extLst>
              <a:ext uri="{FF2B5EF4-FFF2-40B4-BE49-F238E27FC236}">
                <a16:creationId xmlns:a16="http://schemas.microsoft.com/office/drawing/2014/main" id="{8D6C3A4B-12F0-184B-AFF6-EA57B75177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304" y="-51291"/>
            <a:ext cx="2152654" cy="11792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95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EBB5E-17A7-4543-A42F-50758227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layfair Display" pitchFamily="2" charset="77"/>
              </a:rPr>
              <a:t>ePAL</a:t>
            </a:r>
            <a:r>
              <a:rPr lang="en-US" dirty="0">
                <a:latin typeface="Playfair Display" pitchFamily="2" charset="77"/>
              </a:rPr>
              <a:t> geolocation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915A9-61BF-B142-B55C-92CC78A55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0" r="16558" b="13118"/>
          <a:stretch/>
        </p:blipFill>
        <p:spPr>
          <a:xfrm>
            <a:off x="4455621" y="2936320"/>
            <a:ext cx="2415804" cy="3100652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8210418-F975-3743-91D4-AAEC9F8FA825}"/>
              </a:ext>
            </a:extLst>
          </p:cNvPr>
          <p:cNvSpPr/>
          <p:nvPr/>
        </p:nvSpPr>
        <p:spPr>
          <a:xfrm>
            <a:off x="5421943" y="1358257"/>
            <a:ext cx="2251088" cy="1396515"/>
          </a:xfrm>
          <a:prstGeom prst="wedgeRoundRectCallout">
            <a:avLst>
              <a:gd name="adj1" fmla="val -36443"/>
              <a:gd name="adj2" fmla="val 68790"/>
              <a:gd name="adj3" fmla="val 16667"/>
            </a:avLst>
          </a:prstGeom>
          <a:solidFill>
            <a:schemeClr val="bg1"/>
          </a:solidFill>
          <a:ln w="28575">
            <a:solidFill>
              <a:srgbClr val="00746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9969" bIns="119969" rtlCol="0" anchor="ctr" anchorCtr="0"/>
          <a:lstStyle/>
          <a:p>
            <a:pPr algn="ctr"/>
            <a:r>
              <a:rPr lang="en-US" sz="1866" dirty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You can zoom in. Look, we have marked your local church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314B3-26D5-AC45-BD69-8DA3EA00E3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29" t="29399" r="40696" b="26089"/>
          <a:stretch/>
        </p:blipFill>
        <p:spPr>
          <a:xfrm>
            <a:off x="8413861" y="2754773"/>
            <a:ext cx="3254772" cy="233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DBD6D-9E92-2842-8A49-A643E754FB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88"/>
          <a:stretch/>
        </p:blipFill>
        <p:spPr>
          <a:xfrm>
            <a:off x="7992935" y="2241604"/>
            <a:ext cx="4322494" cy="3700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0A7D2D-BC7F-0F43-A108-885F4CB2F9A6}"/>
              </a:ext>
            </a:extLst>
          </p:cNvPr>
          <p:cNvSpPr txBox="1"/>
          <p:nvPr/>
        </p:nvSpPr>
        <p:spPr>
          <a:xfrm>
            <a:off x="9830213" y="2450780"/>
            <a:ext cx="647933" cy="529411"/>
          </a:xfrm>
          <a:prstGeom prst="rect">
            <a:avLst/>
          </a:prstGeom>
          <a:noFill/>
        </p:spPr>
        <p:txBody>
          <a:bodyPr wrap="none" tIns="119969" bIns="119969" rtlCol="0" anchor="t">
            <a:spAutoFit/>
          </a:bodyPr>
          <a:lstStyle/>
          <a:p>
            <a:pPr algn="ctr"/>
            <a:r>
              <a:rPr lang="en-US" sz="1866" dirty="0" err="1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ePAL</a:t>
            </a:r>
            <a:endParaRPr lang="en-US" sz="1866" dirty="0">
              <a:solidFill>
                <a:schemeClr val="bg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77910-96E0-2D48-8E5B-E8F7CAD836B8}"/>
              </a:ext>
            </a:extLst>
          </p:cNvPr>
          <p:cNvSpPr txBox="1"/>
          <p:nvPr/>
        </p:nvSpPr>
        <p:spPr>
          <a:xfrm>
            <a:off x="8183113" y="6141015"/>
            <a:ext cx="3898631" cy="734724"/>
          </a:xfrm>
          <a:prstGeom prst="rect">
            <a:avLst/>
          </a:prstGeom>
          <a:noFill/>
        </p:spPr>
        <p:txBody>
          <a:bodyPr wrap="non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MacPherson BMC ID 2016</a:t>
            </a:r>
          </a:p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Rebecca Harris, Helena </a:t>
            </a:r>
            <a:r>
              <a:rPr lang="en-US" sz="1600" dirty="0" err="1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Feasey</a:t>
            </a:r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&amp; Luke Banda</a:t>
            </a:r>
          </a:p>
        </p:txBody>
      </p:sp>
      <p:pic>
        <p:nvPicPr>
          <p:cNvPr id="12" name="Picture 75" descr="Picture 75">
            <a:extLst>
              <a:ext uri="{FF2B5EF4-FFF2-40B4-BE49-F238E27FC236}">
                <a16:creationId xmlns:a16="http://schemas.microsoft.com/office/drawing/2014/main" id="{D1C7B832-6A16-E94F-A270-F11854115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21" y="1514323"/>
            <a:ext cx="3056037" cy="4071829"/>
          </a:xfrm>
          <a:prstGeom prst="rect">
            <a:avLst/>
          </a:prstGeom>
          <a:ln w="9525">
            <a:solidFill>
              <a:schemeClr val="tx1"/>
            </a:solidFill>
            <a:miter lim="400000"/>
          </a:ln>
        </p:spPr>
      </p:pic>
      <p:pic>
        <p:nvPicPr>
          <p:cNvPr id="13" name="ePAL Logo-White.png" descr="ePAL Logo-White.png">
            <a:extLst>
              <a:ext uri="{FF2B5EF4-FFF2-40B4-BE49-F238E27FC236}">
                <a16:creationId xmlns:a16="http://schemas.microsoft.com/office/drawing/2014/main" id="{DED1809E-7566-DA48-A397-8378C0989D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758" y="-48909"/>
            <a:ext cx="2152654" cy="117922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A7F6A-E38A-1E41-9C85-58EC2A9FDF51}"/>
              </a:ext>
            </a:extLst>
          </p:cNvPr>
          <p:cNvSpPr txBox="1"/>
          <p:nvPr/>
        </p:nvSpPr>
        <p:spPr>
          <a:xfrm>
            <a:off x="7992935" y="1529708"/>
            <a:ext cx="41958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Clinic based capture of geospatial coordinates</a:t>
            </a:r>
          </a:p>
          <a:p>
            <a:pPr algn="ctr"/>
            <a:r>
              <a:rPr lang="en-US" b="1" dirty="0"/>
              <a:t>- downloaded, searchable satellite map  </a:t>
            </a:r>
          </a:p>
        </p:txBody>
      </p:sp>
    </p:spTree>
    <p:extLst>
      <p:ext uri="{BB962C8B-B14F-4D97-AF65-F5344CB8AC3E}">
        <p14:creationId xmlns:p14="http://schemas.microsoft.com/office/powerpoint/2010/main" val="329923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0" y="-10764"/>
            <a:ext cx="12188825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A064-23BB-D046-80C1-52753BDD133A}"/>
              </a:ext>
            </a:extLst>
          </p:cNvPr>
          <p:cNvSpPr txBox="1"/>
          <p:nvPr/>
        </p:nvSpPr>
        <p:spPr>
          <a:xfrm>
            <a:off x="1202499" y="1271982"/>
            <a:ext cx="1059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Impact of interventions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5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201309" cy="623236"/>
          </a:xfrm>
        </p:spPr>
        <p:txBody>
          <a:bodyPr>
            <a:noAutofit/>
          </a:bodyPr>
          <a:lstStyle/>
          <a:p>
            <a:r>
              <a:rPr lang="en-US" sz="2800" dirty="0"/>
              <a:t>Sustainable Community Action for Lung </a:t>
            </a:r>
            <a:r>
              <a:rPr lang="en-US" sz="2800" dirty="0" err="1"/>
              <a:t>HEalth</a:t>
            </a:r>
            <a:r>
              <a:rPr lang="en-US" sz="2800" dirty="0"/>
              <a:t> (SCALE)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09440" y="1477818"/>
            <a:ext cx="6553360" cy="513253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Community-wide active case-finding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Conditional recommendation WHO 2013 &amp; 2022</a:t>
            </a:r>
          </a:p>
          <a:p>
            <a:pPr marL="0" indent="0">
              <a:buNone/>
            </a:pPr>
            <a:endParaRPr lang="en-US" sz="1600" dirty="0">
              <a:solidFill>
                <a:srgbClr val="C00000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Research Questions</a:t>
            </a:r>
          </a:p>
          <a:p>
            <a:pPr marL="0" indent="0">
              <a:buNone/>
            </a:pPr>
            <a:r>
              <a:rPr lang="en-US" dirty="0"/>
              <a:t>Can </a:t>
            </a:r>
            <a:r>
              <a:rPr lang="en-US" b="1" dirty="0"/>
              <a:t>symptoms-plus-smear-based ACF </a:t>
            </a:r>
            <a:r>
              <a:rPr lang="en-US" dirty="0"/>
              <a:t>for undiagnosed TB meet the urgent need for improving TB control?</a:t>
            </a:r>
          </a:p>
          <a:p>
            <a:pPr lvl="1"/>
            <a:r>
              <a:rPr lang="en-US" sz="2000" dirty="0"/>
              <a:t> </a:t>
            </a:r>
            <a:r>
              <a:rPr lang="en-US" sz="2400" dirty="0"/>
              <a:t>undiagnosed TB too low for hard endpoints</a:t>
            </a:r>
          </a:p>
          <a:p>
            <a:pPr lvl="2"/>
            <a:r>
              <a:rPr lang="en-US" sz="2000" dirty="0"/>
              <a:t>ART scale-up</a:t>
            </a:r>
          </a:p>
          <a:p>
            <a:pPr lvl="2"/>
            <a:r>
              <a:rPr lang="en-US" sz="2000" dirty="0"/>
              <a:t> National TB program TB X-ray and </a:t>
            </a:r>
            <a:r>
              <a:rPr lang="en-US" sz="2000" dirty="0" err="1"/>
              <a:t>Xpert</a:t>
            </a:r>
            <a:r>
              <a:rPr lang="en-US" sz="2000" dirty="0"/>
              <a:t> vans</a:t>
            </a:r>
          </a:p>
          <a:p>
            <a:pPr lvl="1"/>
            <a:r>
              <a:rPr lang="en-US" sz="2400" dirty="0"/>
              <a:t>Amended endpoints interrupted by CV19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ACF 20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251" y="1584192"/>
            <a:ext cx="4420366" cy="2884063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8C626A-795E-2F48-A74B-A1599906D7E0}"/>
              </a:ext>
            </a:extLst>
          </p:cNvPr>
          <p:cNvSpPr/>
          <p:nvPr/>
        </p:nvSpPr>
        <p:spPr>
          <a:xfrm>
            <a:off x="7500910" y="4319523"/>
            <a:ext cx="4617573" cy="22593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b="1" dirty="0"/>
          </a:p>
          <a:p>
            <a:pPr algn="ctr"/>
            <a:r>
              <a:rPr lang="en-US" sz="2399" b="1" dirty="0"/>
              <a:t>Undiagnosed culture+ TB</a:t>
            </a:r>
          </a:p>
          <a:p>
            <a:pPr algn="ctr"/>
            <a:r>
              <a:rPr lang="en-US" sz="2399" b="1" dirty="0"/>
              <a:t> per 1000 adults</a:t>
            </a:r>
          </a:p>
          <a:p>
            <a:pPr algn="ctr"/>
            <a:endParaRPr lang="en-US" sz="1000" b="1" dirty="0"/>
          </a:p>
          <a:p>
            <a:r>
              <a:rPr lang="en-US" sz="2400" b="1" dirty="0"/>
              <a:t>Harare     2009</a:t>
            </a:r>
            <a:r>
              <a:rPr lang="en-US" sz="2400" dirty="0"/>
              <a:t>:     6.7 /1000</a:t>
            </a:r>
            <a:endParaRPr lang="en-US" sz="2400" b="1" dirty="0"/>
          </a:p>
          <a:p>
            <a:r>
              <a:rPr lang="en-US" sz="2400" b="1" dirty="0"/>
              <a:t>Blantyre 2014: 	</a:t>
            </a:r>
            <a:r>
              <a:rPr lang="en-US" sz="2400" dirty="0"/>
              <a:t>7.8 /1000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Blantyre 2019:  </a:t>
            </a:r>
            <a:r>
              <a:rPr lang="en-US" sz="2400" dirty="0">
                <a:solidFill>
                  <a:srgbClr val="FFFF00"/>
                </a:solidFill>
              </a:rPr>
              <a:t>	2.1 /1000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endParaRPr lang="en-US" sz="19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50AF9-43A9-5F41-89E0-ED62DD28F84A}"/>
              </a:ext>
            </a:extLst>
          </p:cNvPr>
          <p:cNvSpPr txBox="1"/>
          <p:nvPr/>
        </p:nvSpPr>
        <p:spPr>
          <a:xfrm>
            <a:off x="685800" y="6070600"/>
            <a:ext cx="638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WHO GDG Systematic reviews: </a:t>
            </a:r>
          </a:p>
          <a:p>
            <a:r>
              <a:rPr lang="en-US" b="1" i="1" dirty="0" err="1"/>
              <a:t>Feasey</a:t>
            </a:r>
            <a:r>
              <a:rPr lang="en-US" b="1" i="1" dirty="0"/>
              <a:t> BMJ Global Health 2022, Burke Lancet Public </a:t>
            </a:r>
            <a:r>
              <a:rPr lang="en-US" b="1" i="1" dirty="0" err="1"/>
              <a:t>Hlth</a:t>
            </a:r>
            <a:r>
              <a:rPr lang="en-US" b="1" i="1" dirty="0"/>
              <a:t> 2021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C5A699-294D-F14F-80A6-CCA1B846B6A2}"/>
              </a:ext>
            </a:extLst>
          </p:cNvPr>
          <p:cNvSpPr/>
          <p:nvPr/>
        </p:nvSpPr>
        <p:spPr>
          <a:xfrm>
            <a:off x="10035517" y="-1"/>
            <a:ext cx="2153307" cy="107180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21E391-D4AE-7E42-BFDE-74359DCEAF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704" y="20741"/>
            <a:ext cx="1039092" cy="1039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746EB3-E70D-C146-A72F-297603ECFD3C}"/>
              </a:ext>
            </a:extLst>
          </p:cNvPr>
          <p:cNvSpPr txBox="1"/>
          <p:nvPr/>
        </p:nvSpPr>
        <p:spPr>
          <a:xfrm>
            <a:off x="10247465" y="1101073"/>
            <a:ext cx="195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Helena </a:t>
            </a:r>
            <a:r>
              <a:rPr lang="en-US" sz="16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Feasey</a:t>
            </a:r>
            <a:endParaRPr lang="en-US" sz="16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9132"/>
            <a:ext cx="9201309" cy="623236"/>
          </a:xfrm>
        </p:spPr>
        <p:txBody>
          <a:bodyPr>
            <a:noAutofit/>
          </a:bodyPr>
          <a:lstStyle/>
          <a:p>
            <a:r>
              <a:rPr lang="en-US" sz="2800" dirty="0"/>
              <a:t>Sustainable Community Action for Lung </a:t>
            </a:r>
            <a:r>
              <a:rPr lang="en-US" sz="2800" dirty="0" err="1"/>
              <a:t>HEalth</a:t>
            </a:r>
            <a:r>
              <a:rPr lang="en-US" sz="2800" dirty="0"/>
              <a:t> (SCALE)</a:t>
            </a:r>
          </a:p>
        </p:txBody>
      </p:sp>
      <p:pic>
        <p:nvPicPr>
          <p:cNvPr id="6" name="ACF 20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238" y="1754422"/>
            <a:ext cx="3160453" cy="2062034"/>
          </a:xfrm>
          <a:prstGeom prst="rect">
            <a:avLst/>
          </a:prstGeom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C5A699-294D-F14F-80A6-CCA1B846B6A2}"/>
              </a:ext>
            </a:extLst>
          </p:cNvPr>
          <p:cNvSpPr/>
          <p:nvPr/>
        </p:nvSpPr>
        <p:spPr>
          <a:xfrm>
            <a:off x="10035517" y="-1"/>
            <a:ext cx="2153307" cy="107180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721E391-D4AE-7E42-BFDE-74359DCEAF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704" y="20741"/>
            <a:ext cx="1039092" cy="1039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746EB3-E70D-C146-A72F-297603ECFD3C}"/>
              </a:ext>
            </a:extLst>
          </p:cNvPr>
          <p:cNvSpPr txBox="1"/>
          <p:nvPr/>
        </p:nvSpPr>
        <p:spPr>
          <a:xfrm>
            <a:off x="10247465" y="1101073"/>
            <a:ext cx="195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Helena </a:t>
            </a:r>
            <a:r>
              <a:rPr lang="en-US" sz="16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Feasey</a:t>
            </a:r>
            <a:endParaRPr lang="en-US" sz="16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09C7A9-A95F-3948-B0C3-1803CDB8A335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69"/>
          <a:stretch/>
        </p:blipFill>
        <p:spPr>
          <a:xfrm>
            <a:off x="1091213" y="1327083"/>
            <a:ext cx="6955507" cy="4828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B79A24-58A1-2C40-AD58-B71AD77DF6BE}"/>
              </a:ext>
            </a:extLst>
          </p:cNvPr>
          <p:cNvSpPr txBox="1"/>
          <p:nvPr/>
        </p:nvSpPr>
        <p:spPr>
          <a:xfrm>
            <a:off x="1730326" y="6033293"/>
            <a:ext cx="606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Rachael Burke and Marriott </a:t>
            </a:r>
            <a:r>
              <a:rPr lang="en-US" b="1" dirty="0" err="1"/>
              <a:t>Nliwasa</a:t>
            </a:r>
            <a:r>
              <a:rPr lang="en-US" b="1" dirty="0"/>
              <a:t> – reanalysis in prep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488459-CB26-2C49-805B-29C7B036F7C1}"/>
              </a:ext>
            </a:extLst>
          </p:cNvPr>
          <p:cNvSpPr txBox="1"/>
          <p:nvPr/>
        </p:nvSpPr>
        <p:spPr>
          <a:xfrm>
            <a:off x="3263704" y="1862109"/>
            <a:ext cx="257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 TB case-finding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38140-94B7-A949-A98E-E6F352AEF15F}"/>
              </a:ext>
            </a:extLst>
          </p:cNvPr>
          <p:cNvSpPr txBox="1"/>
          <p:nvPr/>
        </p:nvSpPr>
        <p:spPr>
          <a:xfrm>
            <a:off x="5655212" y="2168535"/>
            <a:ext cx="2578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NTP case-finding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Xray vans + </a:t>
            </a:r>
            <a:r>
              <a:rPr lang="en-US" b="1" dirty="0" err="1"/>
              <a:t>Xpert</a:t>
            </a:r>
            <a:endParaRPr lang="en-US" b="1" dirty="0"/>
          </a:p>
          <a:p>
            <a:r>
              <a:rPr lang="en-US" b="1" dirty="0"/>
              <a:t>HIV </a:t>
            </a:r>
            <a:r>
              <a:rPr lang="en-US" b="1" dirty="0" err="1"/>
              <a:t>programme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HIV testing &amp; ART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63947E-3745-2942-B143-B14EFC1D42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64" y="1254535"/>
            <a:ext cx="8284265" cy="5522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9BA42-2809-E94A-BC37-2BC028574FAA}"/>
              </a:ext>
            </a:extLst>
          </p:cNvPr>
          <p:cNvSpPr txBox="1"/>
          <p:nvPr/>
        </p:nvSpPr>
        <p:spPr>
          <a:xfrm>
            <a:off x="8667238" y="3868866"/>
            <a:ext cx="3218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 round of brief enquiry for TB symptoms before CV19 with sputum for microscopy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40C673-CFF2-BE4F-9E3C-391AA647DB0B}"/>
              </a:ext>
            </a:extLst>
          </p:cNvPr>
          <p:cNvSpPr/>
          <p:nvPr/>
        </p:nvSpPr>
        <p:spPr>
          <a:xfrm>
            <a:off x="7521526" y="4908869"/>
            <a:ext cx="4341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evidence of case-finding “peak”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Modelling data suggest undiagnosed TB takes time to build up after successful case-finding campaigns</a:t>
            </a:r>
          </a:p>
        </p:txBody>
      </p:sp>
    </p:spTree>
    <p:extLst>
      <p:ext uri="{BB962C8B-B14F-4D97-AF65-F5344CB8AC3E}">
        <p14:creationId xmlns:p14="http://schemas.microsoft.com/office/powerpoint/2010/main" val="5354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00110-FB37-4846-BD38-C3D95668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layfair Display" pitchFamily="2" charset="77"/>
              </a:rPr>
              <a:t>2017-21 TB in decline... and impact of COVID-19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5232B-DF3D-3241-971C-19188489CC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75" y="1245169"/>
            <a:ext cx="7505656" cy="5333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F9F560-AD87-8143-B463-B161F04FE203}"/>
              </a:ext>
            </a:extLst>
          </p:cNvPr>
          <p:cNvSpPr txBox="1"/>
          <p:nvPr/>
        </p:nvSpPr>
        <p:spPr>
          <a:xfrm>
            <a:off x="8405609" y="3429000"/>
            <a:ext cx="3783215" cy="2867743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GB" sz="3732" dirty="0">
                <a:solidFill>
                  <a:srgbClr val="007462"/>
                </a:solidFill>
              </a:rPr>
              <a:t>333</a:t>
            </a:r>
            <a:r>
              <a:rPr lang="en-GB" sz="2399" dirty="0"/>
              <a:t> fewer TB notifications with COVID-19</a:t>
            </a:r>
          </a:p>
          <a:p>
            <a:r>
              <a:rPr lang="en-GB" sz="2399" dirty="0"/>
              <a:t>(95%CI: 291 to 376) </a:t>
            </a:r>
          </a:p>
          <a:p>
            <a:endParaRPr lang="en-GB" sz="2399" dirty="0"/>
          </a:p>
          <a:p>
            <a:r>
              <a:rPr lang="en-GB" sz="3732" dirty="0">
                <a:solidFill>
                  <a:srgbClr val="007462"/>
                </a:solidFill>
              </a:rPr>
              <a:t>24% </a:t>
            </a:r>
            <a:r>
              <a:rPr lang="en-GB" sz="2399" dirty="0"/>
              <a:t>reduction all cases</a:t>
            </a:r>
          </a:p>
          <a:p>
            <a:r>
              <a:rPr lang="en-GB" sz="2399" dirty="0"/>
              <a:t>(95%CI: 21 to 26%)</a:t>
            </a:r>
            <a:endParaRPr lang="en-US" sz="1866" dirty="0">
              <a:latin typeface="Gill Sans MT" panose="020B0502020104020203" pitchFamily="34" charset="77"/>
              <a:cs typeface="Gill Sans" panose="020B0502020104020203" pitchFamily="34" charset="-79"/>
            </a:endParaRPr>
          </a:p>
        </p:txBody>
      </p:sp>
      <p:pic>
        <p:nvPicPr>
          <p:cNvPr id="6" name="Picture 5" descr="A picture containing wall, smiling, person, indoor&#10;&#10;Description automatically generated">
            <a:extLst>
              <a:ext uri="{FF2B5EF4-FFF2-40B4-BE49-F238E27FC236}">
                <a16:creationId xmlns:a16="http://schemas.microsoft.com/office/drawing/2014/main" id="{2106317F-7563-5742-A53A-336BC2ECE7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9" b="97490" l="9877" r="93704">
                        <a14:foregroundMark x1="40000" y1="10460" x2="34815" y2="15063"/>
                        <a14:foregroundMark x1="50617" y1="5858" x2="48765" y2="5858"/>
                        <a14:foregroundMark x1="60988" y1="4463" x2="54444" y2="3068"/>
                        <a14:foregroundMark x1="11481" y1="44351" x2="11111" y2="53278"/>
                        <a14:foregroundMark x1="10741" y1="37099" x2="9877" y2="39888"/>
                        <a14:foregroundMark x1="29136" y1="80335" x2="32963" y2="90795"/>
                        <a14:foregroundMark x1="32963" y1="90795" x2="33457" y2="91213"/>
                        <a14:foregroundMark x1="45309" y1="73222" x2="46049" y2="87029"/>
                        <a14:foregroundMark x1="46049" y1="87029" x2="49753" y2="90795"/>
                        <a14:foregroundMark x1="54568" y1="65411" x2="51852" y2="77964"/>
                        <a14:foregroundMark x1="51852" y1="77964" x2="57037" y2="87169"/>
                        <a14:foregroundMark x1="57037" y1="87169" x2="63333" y2="87587"/>
                        <a14:foregroundMark x1="40000" y1="90237" x2="59259" y2="94421"/>
                        <a14:foregroundMark x1="59259" y1="94421" x2="59630" y2="94421"/>
                        <a14:foregroundMark x1="42346" y1="95816" x2="52716" y2="97350"/>
                        <a14:foregroundMark x1="52716" y1="97350" x2="56420" y2="96792"/>
                        <a14:foregroundMark x1="57654" y1="97629" x2="66790" y2="95258"/>
                        <a14:foregroundMark x1="66790" y1="95258" x2="73333" y2="90795"/>
                        <a14:foregroundMark x1="38395" y1="96932" x2="44691" y2="97768"/>
                        <a14:foregroundMark x1="90000" y1="33194" x2="90864" y2="63877"/>
                        <a14:foregroundMark x1="92346" y1="42957" x2="93704" y2="51046"/>
                        <a14:foregroundMark x1="59877" y1="49930" x2="55679" y2="50070"/>
                        <a14:foregroundMark x1="86543" y1="74477" x2="85802" y2="78522"/>
                        <a14:foregroundMark x1="90864" y1="67643" x2="90123" y2="69874"/>
                        <a14:foregroundMark x1="88519" y1="73082" x2="86543" y2="76151"/>
                        <a14:backgroundMark x1="12963" y1="8229" x2="10988" y2="9344"/>
                        <a14:backgroundMark x1="10247" y1="15202" x2="4691" y2="26499"/>
                        <a14:backgroundMark x1="4691" y1="26499" x2="2346" y2="49093"/>
                        <a14:backgroundMark x1="2346" y1="49093" x2="9630" y2="85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672" y="1159769"/>
            <a:ext cx="1161657" cy="1026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89D718-E93B-9747-8931-70184EDBD79E}"/>
              </a:ext>
            </a:extLst>
          </p:cNvPr>
          <p:cNvSpPr txBox="1"/>
          <p:nvPr/>
        </p:nvSpPr>
        <p:spPr>
          <a:xfrm>
            <a:off x="10431294" y="2245059"/>
            <a:ext cx="158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Rebecca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Nzawa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0EC6D2C-465A-D147-B3E1-44CE117F7D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3"/>
          <a:stretch/>
        </p:blipFill>
        <p:spPr>
          <a:xfrm>
            <a:off x="9397445" y="1144879"/>
            <a:ext cx="1027546" cy="1027546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B39985-C128-5B47-B50F-3CB229CC3B38}"/>
              </a:ext>
            </a:extLst>
          </p:cNvPr>
          <p:cNvSpPr txBox="1"/>
          <p:nvPr/>
        </p:nvSpPr>
        <p:spPr>
          <a:xfrm>
            <a:off x="9119994" y="2245059"/>
            <a:ext cx="158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Rachael Burke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9E7725-2F9A-C843-980D-FA3041C131D8}"/>
              </a:ext>
            </a:extLst>
          </p:cNvPr>
          <p:cNvSpPr txBox="1"/>
          <p:nvPr/>
        </p:nvSpPr>
        <p:spPr>
          <a:xfrm>
            <a:off x="1142999" y="3943350"/>
            <a:ext cx="30003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TB cases at any age</a:t>
            </a:r>
          </a:p>
          <a:p>
            <a:r>
              <a:rPr lang="en-US" sz="2000" dirty="0"/>
              <a:t> - COVID-disruptions</a:t>
            </a:r>
          </a:p>
          <a:p>
            <a:r>
              <a:rPr lang="en-US" sz="2000" dirty="0"/>
              <a:t> - women &gt; men</a:t>
            </a:r>
          </a:p>
          <a:p>
            <a:r>
              <a:rPr lang="en-US" sz="2000" dirty="0"/>
              <a:t> - primary clinic &gt; hospital</a:t>
            </a:r>
          </a:p>
          <a:p>
            <a:r>
              <a:rPr lang="en-US" sz="2000" dirty="0"/>
              <a:t> - HIV-</a:t>
            </a:r>
            <a:r>
              <a:rPr lang="en-US" sz="2000" dirty="0" err="1"/>
              <a:t>ve</a:t>
            </a:r>
            <a:r>
              <a:rPr lang="en-US" sz="2000" dirty="0"/>
              <a:t> &gt; HIV+ TB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FABC63-A9FF-5A42-81C7-FDA217F9A2A7}"/>
              </a:ext>
            </a:extLst>
          </p:cNvPr>
          <p:cNvSpPr txBox="1"/>
          <p:nvPr/>
        </p:nvSpPr>
        <p:spPr>
          <a:xfrm>
            <a:off x="6884726" y="6296743"/>
            <a:ext cx="502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err="1"/>
              <a:t>Nzawa</a:t>
            </a:r>
            <a:r>
              <a:rPr lang="en-US" b="1" i="1" dirty="0"/>
              <a:t> Burke Emerging Infect Dis 2021 </a:t>
            </a:r>
          </a:p>
        </p:txBody>
      </p:sp>
    </p:spTree>
    <p:extLst>
      <p:ext uri="{BB962C8B-B14F-4D97-AF65-F5344CB8AC3E}">
        <p14:creationId xmlns:p14="http://schemas.microsoft.com/office/powerpoint/2010/main" val="416270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0" y="-10764"/>
            <a:ext cx="12188825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A064-23BB-D046-80C1-52753BDD133A}"/>
              </a:ext>
            </a:extLst>
          </p:cNvPr>
          <p:cNvSpPr txBox="1"/>
          <p:nvPr/>
        </p:nvSpPr>
        <p:spPr>
          <a:xfrm>
            <a:off x="1202499" y="1271982"/>
            <a:ext cx="1059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Spatial epidemiology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70BB6-B17E-C644-A7D5-ECB08F831F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33" y="2436262"/>
            <a:ext cx="6915955" cy="37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3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C885F53-5A59-F444-816D-039FCC7469F4}"/>
              </a:ext>
            </a:extLst>
          </p:cNvPr>
          <p:cNvSpPr txBox="1">
            <a:spLocks/>
          </p:cNvSpPr>
          <p:nvPr/>
        </p:nvSpPr>
        <p:spPr>
          <a:xfrm>
            <a:off x="465086" y="253432"/>
            <a:ext cx="10930630" cy="6235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GB" sz="3199" dirty="0">
                <a:latin typeface="Playfair Display" pitchFamily="2" charset="77"/>
                <a:cs typeface="Calibri" panose="020F0502020204030204" pitchFamily="34" charset="0"/>
              </a:rPr>
              <a:t>Defining determinants of disease heterogeneity</a:t>
            </a:r>
            <a:endParaRPr lang="en-US" sz="3199" dirty="0">
              <a:latin typeface="Playfair Display" pitchFamily="2" charset="77"/>
              <a:cs typeface="Calibri" panose="020F0502020204030204" pitchFamily="34" charset="0"/>
            </a:endParaRPr>
          </a:p>
        </p:txBody>
      </p:sp>
      <p:sp>
        <p:nvSpPr>
          <p:cNvPr id="7" name="Likely substantial spatial heterogeneity in TB epidemiology, even within high transmission urban settings"/>
          <p:cNvSpPr txBox="1">
            <a:spLocks/>
          </p:cNvSpPr>
          <p:nvPr/>
        </p:nvSpPr>
        <p:spPr>
          <a:xfrm>
            <a:off x="490062" y="1422772"/>
            <a:ext cx="9912182" cy="96874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SzTx/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399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Likely substantial spatial heterogeneity in disease epidemiology, even within high transmission urban settings</a:t>
            </a:r>
          </a:p>
        </p:txBody>
      </p:sp>
      <p:grpSp>
        <p:nvGrpSpPr>
          <p:cNvPr id="8" name="Group"/>
          <p:cNvGrpSpPr/>
          <p:nvPr/>
        </p:nvGrpSpPr>
        <p:grpSpPr>
          <a:xfrm>
            <a:off x="1444148" y="2661521"/>
            <a:ext cx="3200524" cy="2319809"/>
            <a:chOff x="0" y="0"/>
            <a:chExt cx="5566731" cy="4353867"/>
          </a:xfrm>
        </p:grpSpPr>
        <p:sp>
          <p:nvSpPr>
            <p:cNvPr id="9" name="Home"/>
            <p:cNvSpPr/>
            <p:nvPr/>
          </p:nvSpPr>
          <p:spPr>
            <a:xfrm>
              <a:off x="2815445" y="878844"/>
              <a:ext cx="964701" cy="864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1938"/>
                  </a:lnTo>
                  <a:lnTo>
                    <a:pt x="3392" y="11938"/>
                  </a:lnTo>
                  <a:lnTo>
                    <a:pt x="3392" y="21600"/>
                  </a:lnTo>
                  <a:lnTo>
                    <a:pt x="8837" y="21600"/>
                  </a:lnTo>
                  <a:lnTo>
                    <a:pt x="8837" y="13819"/>
                  </a:lnTo>
                  <a:lnTo>
                    <a:pt x="12694" y="13819"/>
                  </a:lnTo>
                  <a:lnTo>
                    <a:pt x="12694" y="21600"/>
                  </a:lnTo>
                  <a:lnTo>
                    <a:pt x="18160" y="21600"/>
                  </a:lnTo>
                  <a:lnTo>
                    <a:pt x="18160" y="11938"/>
                  </a:lnTo>
                  <a:lnTo>
                    <a:pt x="21600" y="11938"/>
                  </a:lnTo>
                  <a:lnTo>
                    <a:pt x="18160" y="8135"/>
                  </a:lnTo>
                  <a:lnTo>
                    <a:pt x="18160" y="3553"/>
                  </a:lnTo>
                  <a:lnTo>
                    <a:pt x="16218" y="3553"/>
                  </a:lnTo>
                  <a:lnTo>
                    <a:pt x="16218" y="598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>
                <a:hueOff val="260011"/>
                <a:satOff val="17755"/>
                <a:lumOff val="-2543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0" name="Cash"/>
            <p:cNvSpPr/>
            <p:nvPr/>
          </p:nvSpPr>
          <p:spPr>
            <a:xfrm rot="5400000">
              <a:off x="3520115" y="1621153"/>
              <a:ext cx="1610129" cy="660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071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3019" y="1846"/>
                  </a:moveTo>
                  <a:lnTo>
                    <a:pt x="9380" y="1846"/>
                  </a:lnTo>
                  <a:cubicBezTo>
                    <a:pt x="8379" y="3482"/>
                    <a:pt x="7686" y="6872"/>
                    <a:pt x="7686" y="10802"/>
                  </a:cubicBezTo>
                  <a:cubicBezTo>
                    <a:pt x="7686" y="14732"/>
                    <a:pt x="8379" y="18118"/>
                    <a:pt x="9380" y="19754"/>
                  </a:cubicBezTo>
                  <a:lnTo>
                    <a:pt x="3019" y="19754"/>
                  </a:lnTo>
                  <a:cubicBezTo>
                    <a:pt x="2835" y="16931"/>
                    <a:pt x="1920" y="14704"/>
                    <a:pt x="762" y="14256"/>
                  </a:cubicBezTo>
                  <a:lnTo>
                    <a:pt x="762" y="7344"/>
                  </a:lnTo>
                  <a:cubicBezTo>
                    <a:pt x="1920" y="6896"/>
                    <a:pt x="2835" y="4669"/>
                    <a:pt x="3019" y="1846"/>
                  </a:cubicBezTo>
                  <a:close/>
                  <a:moveTo>
                    <a:pt x="12080" y="1846"/>
                  </a:moveTo>
                  <a:lnTo>
                    <a:pt x="18581" y="1846"/>
                  </a:lnTo>
                  <a:cubicBezTo>
                    <a:pt x="18765" y="4669"/>
                    <a:pt x="19678" y="6896"/>
                    <a:pt x="20836" y="7344"/>
                  </a:cubicBezTo>
                  <a:lnTo>
                    <a:pt x="20836" y="14256"/>
                  </a:lnTo>
                  <a:cubicBezTo>
                    <a:pt x="19678" y="14704"/>
                    <a:pt x="18765" y="16931"/>
                    <a:pt x="18581" y="19754"/>
                  </a:cubicBezTo>
                  <a:lnTo>
                    <a:pt x="12080" y="19754"/>
                  </a:lnTo>
                  <a:cubicBezTo>
                    <a:pt x="13080" y="18118"/>
                    <a:pt x="13772" y="14732"/>
                    <a:pt x="13772" y="10802"/>
                  </a:cubicBezTo>
                  <a:cubicBezTo>
                    <a:pt x="13772" y="6872"/>
                    <a:pt x="13080" y="3482"/>
                    <a:pt x="12080" y="1846"/>
                  </a:cubicBezTo>
                  <a:close/>
                  <a:moveTo>
                    <a:pt x="4544" y="7884"/>
                  </a:moveTo>
                  <a:cubicBezTo>
                    <a:pt x="4232" y="7884"/>
                    <a:pt x="3921" y="8174"/>
                    <a:pt x="3683" y="8754"/>
                  </a:cubicBezTo>
                  <a:cubicBezTo>
                    <a:pt x="3208" y="9913"/>
                    <a:pt x="3208" y="11795"/>
                    <a:pt x="3683" y="12953"/>
                  </a:cubicBezTo>
                  <a:cubicBezTo>
                    <a:pt x="4159" y="14112"/>
                    <a:pt x="4929" y="14112"/>
                    <a:pt x="5404" y="12953"/>
                  </a:cubicBezTo>
                  <a:cubicBezTo>
                    <a:pt x="5880" y="11795"/>
                    <a:pt x="5880" y="9913"/>
                    <a:pt x="5404" y="8754"/>
                  </a:cubicBezTo>
                  <a:cubicBezTo>
                    <a:pt x="5167" y="8174"/>
                    <a:pt x="4855" y="7884"/>
                    <a:pt x="4544" y="7884"/>
                  </a:cubicBezTo>
                  <a:close/>
                  <a:moveTo>
                    <a:pt x="16914" y="7884"/>
                  </a:moveTo>
                  <a:cubicBezTo>
                    <a:pt x="16603" y="7884"/>
                    <a:pt x="16291" y="8174"/>
                    <a:pt x="16054" y="8754"/>
                  </a:cubicBezTo>
                  <a:cubicBezTo>
                    <a:pt x="15578" y="9913"/>
                    <a:pt x="15578" y="11795"/>
                    <a:pt x="16054" y="12953"/>
                  </a:cubicBezTo>
                  <a:cubicBezTo>
                    <a:pt x="16529" y="14112"/>
                    <a:pt x="17301" y="14112"/>
                    <a:pt x="17776" y="12953"/>
                  </a:cubicBezTo>
                  <a:cubicBezTo>
                    <a:pt x="18252" y="11795"/>
                    <a:pt x="18252" y="9913"/>
                    <a:pt x="17776" y="8754"/>
                  </a:cubicBezTo>
                  <a:cubicBezTo>
                    <a:pt x="17539" y="8174"/>
                    <a:pt x="17226" y="7884"/>
                    <a:pt x="16914" y="7884"/>
                  </a:cubicBezTo>
                  <a:close/>
                </a:path>
              </a:pathLst>
            </a:custGeom>
            <a:solidFill>
              <a:schemeClr val="accent2">
                <a:hueOff val="260011"/>
                <a:satOff val="17755"/>
                <a:lumOff val="-2543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1" name="Home"/>
            <p:cNvSpPr/>
            <p:nvPr/>
          </p:nvSpPr>
          <p:spPr>
            <a:xfrm>
              <a:off x="2330877" y="0"/>
              <a:ext cx="969137" cy="868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1938"/>
                  </a:lnTo>
                  <a:lnTo>
                    <a:pt x="3392" y="11938"/>
                  </a:lnTo>
                  <a:lnTo>
                    <a:pt x="3392" y="21600"/>
                  </a:lnTo>
                  <a:lnTo>
                    <a:pt x="8837" y="21600"/>
                  </a:lnTo>
                  <a:lnTo>
                    <a:pt x="8837" y="13819"/>
                  </a:lnTo>
                  <a:lnTo>
                    <a:pt x="12694" y="13819"/>
                  </a:lnTo>
                  <a:lnTo>
                    <a:pt x="12694" y="21600"/>
                  </a:lnTo>
                  <a:lnTo>
                    <a:pt x="18160" y="21600"/>
                  </a:lnTo>
                  <a:lnTo>
                    <a:pt x="18160" y="11938"/>
                  </a:lnTo>
                  <a:lnTo>
                    <a:pt x="21600" y="11938"/>
                  </a:lnTo>
                  <a:lnTo>
                    <a:pt x="18160" y="8135"/>
                  </a:lnTo>
                  <a:lnTo>
                    <a:pt x="18160" y="3553"/>
                  </a:lnTo>
                  <a:lnTo>
                    <a:pt x="16218" y="3553"/>
                  </a:lnTo>
                  <a:lnTo>
                    <a:pt x="16218" y="598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2" name="Home"/>
            <p:cNvSpPr/>
            <p:nvPr/>
          </p:nvSpPr>
          <p:spPr>
            <a:xfrm>
              <a:off x="1846309" y="874871"/>
              <a:ext cx="969137" cy="868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1938"/>
                  </a:lnTo>
                  <a:lnTo>
                    <a:pt x="3392" y="11938"/>
                  </a:lnTo>
                  <a:lnTo>
                    <a:pt x="3392" y="21600"/>
                  </a:lnTo>
                  <a:lnTo>
                    <a:pt x="8837" y="21600"/>
                  </a:lnTo>
                  <a:lnTo>
                    <a:pt x="8837" y="13819"/>
                  </a:lnTo>
                  <a:lnTo>
                    <a:pt x="12694" y="13819"/>
                  </a:lnTo>
                  <a:lnTo>
                    <a:pt x="12694" y="21600"/>
                  </a:lnTo>
                  <a:lnTo>
                    <a:pt x="18160" y="21600"/>
                  </a:lnTo>
                  <a:lnTo>
                    <a:pt x="18160" y="11938"/>
                  </a:lnTo>
                  <a:lnTo>
                    <a:pt x="21600" y="11938"/>
                  </a:lnTo>
                  <a:lnTo>
                    <a:pt x="18160" y="8135"/>
                  </a:lnTo>
                  <a:lnTo>
                    <a:pt x="18160" y="3553"/>
                  </a:lnTo>
                  <a:lnTo>
                    <a:pt x="16218" y="3553"/>
                  </a:lnTo>
                  <a:lnTo>
                    <a:pt x="16218" y="598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3" name="Bottle"/>
            <p:cNvSpPr/>
            <p:nvPr/>
          </p:nvSpPr>
          <p:spPr>
            <a:xfrm>
              <a:off x="1162574" y="1182175"/>
              <a:ext cx="409182" cy="1574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81" y="0"/>
                  </a:moveTo>
                  <a:cubicBezTo>
                    <a:pt x="6127" y="0"/>
                    <a:pt x="6221" y="154"/>
                    <a:pt x="5992" y="321"/>
                  </a:cubicBezTo>
                  <a:cubicBezTo>
                    <a:pt x="5763" y="487"/>
                    <a:pt x="6401" y="499"/>
                    <a:pt x="6401" y="499"/>
                  </a:cubicBezTo>
                  <a:cubicBezTo>
                    <a:pt x="6401" y="499"/>
                    <a:pt x="5807" y="1130"/>
                    <a:pt x="5629" y="1357"/>
                  </a:cubicBezTo>
                  <a:cubicBezTo>
                    <a:pt x="5451" y="1583"/>
                    <a:pt x="5943" y="1596"/>
                    <a:pt x="6401" y="1596"/>
                  </a:cubicBezTo>
                  <a:cubicBezTo>
                    <a:pt x="6401" y="1882"/>
                    <a:pt x="4134" y="6253"/>
                    <a:pt x="3746" y="7298"/>
                  </a:cubicBezTo>
                  <a:cubicBezTo>
                    <a:pt x="3335" y="8406"/>
                    <a:pt x="0" y="8526"/>
                    <a:pt x="0" y="10074"/>
                  </a:cubicBezTo>
                  <a:cubicBezTo>
                    <a:pt x="0" y="10777"/>
                    <a:pt x="0" y="18056"/>
                    <a:pt x="0" y="19771"/>
                  </a:cubicBezTo>
                  <a:cubicBezTo>
                    <a:pt x="0" y="21485"/>
                    <a:pt x="2246" y="21600"/>
                    <a:pt x="2246" y="21600"/>
                  </a:cubicBezTo>
                  <a:lnTo>
                    <a:pt x="19354" y="21600"/>
                  </a:lnTo>
                  <a:cubicBezTo>
                    <a:pt x="19354" y="21600"/>
                    <a:pt x="21600" y="21485"/>
                    <a:pt x="21600" y="19771"/>
                  </a:cubicBezTo>
                  <a:cubicBezTo>
                    <a:pt x="21600" y="18056"/>
                    <a:pt x="21600" y="10777"/>
                    <a:pt x="21600" y="10074"/>
                  </a:cubicBezTo>
                  <a:cubicBezTo>
                    <a:pt x="21600" y="8526"/>
                    <a:pt x="18264" y="8406"/>
                    <a:pt x="17854" y="7298"/>
                  </a:cubicBezTo>
                  <a:cubicBezTo>
                    <a:pt x="17466" y="6253"/>
                    <a:pt x="15192" y="1882"/>
                    <a:pt x="15192" y="1596"/>
                  </a:cubicBezTo>
                  <a:cubicBezTo>
                    <a:pt x="15650" y="1596"/>
                    <a:pt x="16143" y="1583"/>
                    <a:pt x="15965" y="1357"/>
                  </a:cubicBezTo>
                  <a:cubicBezTo>
                    <a:pt x="15786" y="1130"/>
                    <a:pt x="15192" y="499"/>
                    <a:pt x="15192" y="499"/>
                  </a:cubicBezTo>
                  <a:cubicBezTo>
                    <a:pt x="15192" y="499"/>
                    <a:pt x="15837" y="487"/>
                    <a:pt x="15608" y="321"/>
                  </a:cubicBezTo>
                  <a:cubicBezTo>
                    <a:pt x="15378" y="154"/>
                    <a:pt x="15467" y="0"/>
                    <a:pt x="14413" y="0"/>
                  </a:cubicBezTo>
                  <a:cubicBezTo>
                    <a:pt x="13526" y="0"/>
                    <a:pt x="8067" y="0"/>
                    <a:pt x="7181" y="0"/>
                  </a:cubicBez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4" name="Female"/>
            <p:cNvSpPr/>
            <p:nvPr/>
          </p:nvSpPr>
          <p:spPr>
            <a:xfrm>
              <a:off x="1700455" y="1969298"/>
              <a:ext cx="355869" cy="78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chemeClr val="accent2">
                <a:hueOff val="167855"/>
                <a:satOff val="17755"/>
                <a:lumOff val="-166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5" name="Male"/>
            <p:cNvSpPr/>
            <p:nvPr/>
          </p:nvSpPr>
          <p:spPr>
            <a:xfrm>
              <a:off x="2185023" y="1969298"/>
              <a:ext cx="291710" cy="78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6" name="Female"/>
            <p:cNvSpPr/>
            <p:nvPr/>
          </p:nvSpPr>
          <p:spPr>
            <a:xfrm>
              <a:off x="2605432" y="1969298"/>
              <a:ext cx="355868" cy="78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chemeClr val="accent2">
                <a:hueOff val="167855"/>
                <a:satOff val="17755"/>
                <a:lumOff val="-166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7" name="Male"/>
            <p:cNvSpPr/>
            <p:nvPr/>
          </p:nvSpPr>
          <p:spPr>
            <a:xfrm>
              <a:off x="3089999" y="1969298"/>
              <a:ext cx="291710" cy="78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8" name="Female"/>
            <p:cNvSpPr/>
            <p:nvPr/>
          </p:nvSpPr>
          <p:spPr>
            <a:xfrm>
              <a:off x="3510408" y="1969298"/>
              <a:ext cx="355869" cy="78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19" name="Smoking"/>
            <p:cNvSpPr/>
            <p:nvPr/>
          </p:nvSpPr>
          <p:spPr>
            <a:xfrm>
              <a:off x="402465" y="2911796"/>
              <a:ext cx="964701" cy="69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03" y="0"/>
                  </a:moveTo>
                  <a:cubicBezTo>
                    <a:pt x="12795" y="0"/>
                    <a:pt x="12764" y="8"/>
                    <a:pt x="12703" y="21"/>
                  </a:cubicBezTo>
                  <a:lnTo>
                    <a:pt x="12639" y="33"/>
                  </a:lnTo>
                  <a:cubicBezTo>
                    <a:pt x="11160" y="290"/>
                    <a:pt x="10044" y="2041"/>
                    <a:pt x="10044" y="4105"/>
                  </a:cubicBezTo>
                  <a:cubicBezTo>
                    <a:pt x="10044" y="6154"/>
                    <a:pt x="11179" y="7793"/>
                    <a:pt x="12690" y="8029"/>
                  </a:cubicBezTo>
                  <a:cubicBezTo>
                    <a:pt x="12659" y="9382"/>
                    <a:pt x="12895" y="10450"/>
                    <a:pt x="13392" y="11208"/>
                  </a:cubicBezTo>
                  <a:cubicBezTo>
                    <a:pt x="14096" y="12284"/>
                    <a:pt x="15062" y="12304"/>
                    <a:pt x="15112" y="12304"/>
                  </a:cubicBezTo>
                  <a:lnTo>
                    <a:pt x="17685" y="12241"/>
                  </a:lnTo>
                  <a:cubicBezTo>
                    <a:pt x="19040" y="12241"/>
                    <a:pt x="19192" y="13741"/>
                    <a:pt x="19207" y="13976"/>
                  </a:cubicBezTo>
                  <a:lnTo>
                    <a:pt x="19207" y="15816"/>
                  </a:lnTo>
                  <a:cubicBezTo>
                    <a:pt x="19207" y="16088"/>
                    <a:pt x="19366" y="16308"/>
                    <a:pt x="19563" y="16308"/>
                  </a:cubicBezTo>
                  <a:cubicBezTo>
                    <a:pt x="19760" y="16308"/>
                    <a:pt x="19919" y="16088"/>
                    <a:pt x="19919" y="15816"/>
                  </a:cubicBezTo>
                  <a:lnTo>
                    <a:pt x="19919" y="13925"/>
                  </a:lnTo>
                  <a:cubicBezTo>
                    <a:pt x="19877" y="13002"/>
                    <a:pt x="19356" y="11257"/>
                    <a:pt x="17680" y="11257"/>
                  </a:cubicBezTo>
                  <a:lnTo>
                    <a:pt x="15106" y="11320"/>
                  </a:lnTo>
                  <a:cubicBezTo>
                    <a:pt x="15100" y="11320"/>
                    <a:pt x="14409" y="11294"/>
                    <a:pt x="13920" y="10548"/>
                  </a:cubicBezTo>
                  <a:cubicBezTo>
                    <a:pt x="13502" y="9910"/>
                    <a:pt x="13334" y="8921"/>
                    <a:pt x="13422" y="7612"/>
                  </a:cubicBezTo>
                  <a:cubicBezTo>
                    <a:pt x="13432" y="7474"/>
                    <a:pt x="13399" y="7337"/>
                    <a:pt x="13331" y="7234"/>
                  </a:cubicBezTo>
                  <a:cubicBezTo>
                    <a:pt x="13264" y="7132"/>
                    <a:pt x="13168" y="7076"/>
                    <a:pt x="13068" y="7076"/>
                  </a:cubicBezTo>
                  <a:cubicBezTo>
                    <a:pt x="11772" y="7076"/>
                    <a:pt x="10756" y="5770"/>
                    <a:pt x="10756" y="4105"/>
                  </a:cubicBezTo>
                  <a:cubicBezTo>
                    <a:pt x="10756" y="2536"/>
                    <a:pt x="11605" y="1205"/>
                    <a:pt x="12729" y="1010"/>
                  </a:cubicBezTo>
                  <a:cubicBezTo>
                    <a:pt x="12765" y="1003"/>
                    <a:pt x="12790" y="998"/>
                    <a:pt x="12811" y="993"/>
                  </a:cubicBezTo>
                  <a:cubicBezTo>
                    <a:pt x="12839" y="988"/>
                    <a:pt x="12854" y="984"/>
                    <a:pt x="12903" y="984"/>
                  </a:cubicBezTo>
                  <a:cubicBezTo>
                    <a:pt x="13099" y="984"/>
                    <a:pt x="13259" y="764"/>
                    <a:pt x="13259" y="492"/>
                  </a:cubicBezTo>
                  <a:cubicBezTo>
                    <a:pt x="13259" y="220"/>
                    <a:pt x="13099" y="0"/>
                    <a:pt x="12903" y="0"/>
                  </a:cubicBezTo>
                  <a:close/>
                  <a:moveTo>
                    <a:pt x="14099" y="1539"/>
                  </a:moveTo>
                  <a:cubicBezTo>
                    <a:pt x="13901" y="1522"/>
                    <a:pt x="13733" y="1725"/>
                    <a:pt x="13719" y="1996"/>
                  </a:cubicBezTo>
                  <a:cubicBezTo>
                    <a:pt x="13706" y="2267"/>
                    <a:pt x="13852" y="2502"/>
                    <a:pt x="14048" y="2521"/>
                  </a:cubicBezTo>
                  <a:cubicBezTo>
                    <a:pt x="15318" y="2643"/>
                    <a:pt x="16313" y="4116"/>
                    <a:pt x="16313" y="5877"/>
                  </a:cubicBezTo>
                  <a:cubicBezTo>
                    <a:pt x="16313" y="6753"/>
                    <a:pt x="16070" y="7583"/>
                    <a:pt x="15630" y="8214"/>
                  </a:cubicBezTo>
                  <a:cubicBezTo>
                    <a:pt x="15530" y="8356"/>
                    <a:pt x="15503" y="8566"/>
                    <a:pt x="15559" y="8748"/>
                  </a:cubicBezTo>
                  <a:cubicBezTo>
                    <a:pt x="15615" y="8929"/>
                    <a:pt x="15743" y="9049"/>
                    <a:pt x="15886" y="9049"/>
                  </a:cubicBezTo>
                  <a:lnTo>
                    <a:pt x="17602" y="9046"/>
                  </a:lnTo>
                  <a:cubicBezTo>
                    <a:pt x="17721" y="9037"/>
                    <a:pt x="20508" y="8908"/>
                    <a:pt x="20755" y="13664"/>
                  </a:cubicBezTo>
                  <a:lnTo>
                    <a:pt x="20755" y="15816"/>
                  </a:lnTo>
                  <a:cubicBezTo>
                    <a:pt x="20755" y="16088"/>
                    <a:pt x="20914" y="16308"/>
                    <a:pt x="21111" y="16308"/>
                  </a:cubicBezTo>
                  <a:cubicBezTo>
                    <a:pt x="21307" y="16308"/>
                    <a:pt x="21467" y="16088"/>
                    <a:pt x="21467" y="15816"/>
                  </a:cubicBezTo>
                  <a:lnTo>
                    <a:pt x="21467" y="13645"/>
                  </a:lnTo>
                  <a:cubicBezTo>
                    <a:pt x="21467" y="13634"/>
                    <a:pt x="21467" y="13624"/>
                    <a:pt x="21467" y="13613"/>
                  </a:cubicBezTo>
                  <a:cubicBezTo>
                    <a:pt x="21176" y="7856"/>
                    <a:pt x="17600" y="8062"/>
                    <a:pt x="17584" y="8064"/>
                  </a:cubicBezTo>
                  <a:lnTo>
                    <a:pt x="16600" y="8064"/>
                  </a:lnTo>
                  <a:cubicBezTo>
                    <a:pt x="16877" y="7407"/>
                    <a:pt x="17025" y="6656"/>
                    <a:pt x="17025" y="5877"/>
                  </a:cubicBezTo>
                  <a:cubicBezTo>
                    <a:pt x="17025" y="3601"/>
                    <a:pt x="15740" y="1697"/>
                    <a:pt x="14099" y="1539"/>
                  </a:cubicBezTo>
                  <a:close/>
                  <a:moveTo>
                    <a:pt x="19183" y="17486"/>
                  </a:moveTo>
                  <a:cubicBezTo>
                    <a:pt x="19154" y="17486"/>
                    <a:pt x="19129" y="17520"/>
                    <a:pt x="19129" y="17561"/>
                  </a:cubicBezTo>
                  <a:lnTo>
                    <a:pt x="19129" y="21525"/>
                  </a:lnTo>
                  <a:cubicBezTo>
                    <a:pt x="19129" y="21566"/>
                    <a:pt x="19154" y="21600"/>
                    <a:pt x="19183" y="21600"/>
                  </a:cubicBezTo>
                  <a:lnTo>
                    <a:pt x="19943" y="21600"/>
                  </a:lnTo>
                  <a:cubicBezTo>
                    <a:pt x="19973" y="21600"/>
                    <a:pt x="19997" y="21566"/>
                    <a:pt x="19997" y="21525"/>
                  </a:cubicBezTo>
                  <a:lnTo>
                    <a:pt x="19997" y="17561"/>
                  </a:lnTo>
                  <a:cubicBezTo>
                    <a:pt x="19997" y="17520"/>
                    <a:pt x="19973" y="17486"/>
                    <a:pt x="19943" y="17486"/>
                  </a:cubicBezTo>
                  <a:lnTo>
                    <a:pt x="19183" y="17486"/>
                  </a:lnTo>
                  <a:close/>
                  <a:moveTo>
                    <a:pt x="20787" y="17486"/>
                  </a:moveTo>
                  <a:cubicBezTo>
                    <a:pt x="20757" y="17486"/>
                    <a:pt x="20733" y="17520"/>
                    <a:pt x="20733" y="17561"/>
                  </a:cubicBezTo>
                  <a:lnTo>
                    <a:pt x="20733" y="21525"/>
                  </a:lnTo>
                  <a:cubicBezTo>
                    <a:pt x="20733" y="21566"/>
                    <a:pt x="20757" y="21600"/>
                    <a:pt x="20787" y="21600"/>
                  </a:cubicBezTo>
                  <a:lnTo>
                    <a:pt x="21546" y="21600"/>
                  </a:lnTo>
                  <a:cubicBezTo>
                    <a:pt x="21576" y="21600"/>
                    <a:pt x="21600" y="21566"/>
                    <a:pt x="21600" y="21525"/>
                  </a:cubicBezTo>
                  <a:lnTo>
                    <a:pt x="21600" y="17561"/>
                  </a:lnTo>
                  <a:cubicBezTo>
                    <a:pt x="21600" y="17520"/>
                    <a:pt x="21576" y="17486"/>
                    <a:pt x="21546" y="17486"/>
                  </a:cubicBezTo>
                  <a:lnTo>
                    <a:pt x="20787" y="17486"/>
                  </a:lnTo>
                  <a:close/>
                  <a:moveTo>
                    <a:pt x="54" y="17488"/>
                  </a:moveTo>
                  <a:cubicBezTo>
                    <a:pt x="24" y="17488"/>
                    <a:pt x="0" y="17522"/>
                    <a:pt x="0" y="17563"/>
                  </a:cubicBezTo>
                  <a:lnTo>
                    <a:pt x="0" y="21523"/>
                  </a:lnTo>
                  <a:cubicBezTo>
                    <a:pt x="0" y="21564"/>
                    <a:pt x="24" y="21598"/>
                    <a:pt x="54" y="21598"/>
                  </a:cubicBezTo>
                  <a:lnTo>
                    <a:pt x="18352" y="21598"/>
                  </a:lnTo>
                  <a:cubicBezTo>
                    <a:pt x="18381" y="21598"/>
                    <a:pt x="18406" y="21564"/>
                    <a:pt x="18406" y="21523"/>
                  </a:cubicBezTo>
                  <a:lnTo>
                    <a:pt x="18406" y="17563"/>
                  </a:lnTo>
                  <a:cubicBezTo>
                    <a:pt x="18406" y="17522"/>
                    <a:pt x="18381" y="17488"/>
                    <a:pt x="18352" y="17488"/>
                  </a:cubicBezTo>
                  <a:lnTo>
                    <a:pt x="54" y="17488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0" name="Graduation Cap"/>
            <p:cNvSpPr/>
            <p:nvPr/>
          </p:nvSpPr>
          <p:spPr>
            <a:xfrm>
              <a:off x="1571755" y="3021547"/>
              <a:ext cx="1074673" cy="58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6520"/>
                  </a:lnTo>
                  <a:lnTo>
                    <a:pt x="10800" y="13043"/>
                  </a:lnTo>
                  <a:lnTo>
                    <a:pt x="18745" y="8243"/>
                  </a:lnTo>
                  <a:lnTo>
                    <a:pt x="18745" y="10509"/>
                  </a:lnTo>
                  <a:cubicBezTo>
                    <a:pt x="18606" y="10673"/>
                    <a:pt x="18515" y="10958"/>
                    <a:pt x="18515" y="11282"/>
                  </a:cubicBezTo>
                  <a:cubicBezTo>
                    <a:pt x="18515" y="11519"/>
                    <a:pt x="18563" y="11733"/>
                    <a:pt x="18644" y="11896"/>
                  </a:cubicBezTo>
                  <a:cubicBezTo>
                    <a:pt x="18499" y="12008"/>
                    <a:pt x="18399" y="12270"/>
                    <a:pt x="18399" y="12574"/>
                  </a:cubicBezTo>
                  <a:lnTo>
                    <a:pt x="18399" y="21301"/>
                  </a:lnTo>
                  <a:cubicBezTo>
                    <a:pt x="18553" y="21484"/>
                    <a:pt x="18772" y="21600"/>
                    <a:pt x="19018" y="21600"/>
                  </a:cubicBezTo>
                  <a:cubicBezTo>
                    <a:pt x="19264" y="21600"/>
                    <a:pt x="19483" y="21484"/>
                    <a:pt x="19637" y="21301"/>
                  </a:cubicBezTo>
                  <a:lnTo>
                    <a:pt x="19637" y="12556"/>
                  </a:lnTo>
                  <a:cubicBezTo>
                    <a:pt x="19637" y="12255"/>
                    <a:pt x="19538" y="11998"/>
                    <a:pt x="19396" y="11887"/>
                  </a:cubicBezTo>
                  <a:cubicBezTo>
                    <a:pt x="19474" y="11725"/>
                    <a:pt x="19523" y="11515"/>
                    <a:pt x="19523" y="11282"/>
                  </a:cubicBezTo>
                  <a:cubicBezTo>
                    <a:pt x="19523" y="10958"/>
                    <a:pt x="19430" y="10673"/>
                    <a:pt x="19292" y="10509"/>
                  </a:cubicBezTo>
                  <a:lnTo>
                    <a:pt x="19292" y="7913"/>
                  </a:lnTo>
                  <a:lnTo>
                    <a:pt x="21600" y="6520"/>
                  </a:lnTo>
                  <a:lnTo>
                    <a:pt x="10800" y="0"/>
                  </a:lnTo>
                  <a:close/>
                  <a:moveTo>
                    <a:pt x="10819" y="5598"/>
                  </a:moveTo>
                  <a:cubicBezTo>
                    <a:pt x="11223" y="5598"/>
                    <a:pt x="11551" y="5819"/>
                    <a:pt x="11551" y="6091"/>
                  </a:cubicBezTo>
                  <a:cubicBezTo>
                    <a:pt x="11551" y="6364"/>
                    <a:pt x="11223" y="6584"/>
                    <a:pt x="10819" y="6584"/>
                  </a:cubicBezTo>
                  <a:cubicBezTo>
                    <a:pt x="10414" y="6584"/>
                    <a:pt x="10084" y="6364"/>
                    <a:pt x="10084" y="6091"/>
                  </a:cubicBezTo>
                  <a:cubicBezTo>
                    <a:pt x="10084" y="5819"/>
                    <a:pt x="10414" y="5598"/>
                    <a:pt x="10819" y="5598"/>
                  </a:cubicBezTo>
                  <a:close/>
                  <a:moveTo>
                    <a:pt x="16068" y="10691"/>
                  </a:moveTo>
                  <a:lnTo>
                    <a:pt x="10800" y="13872"/>
                  </a:lnTo>
                  <a:lnTo>
                    <a:pt x="5535" y="10694"/>
                  </a:lnTo>
                  <a:cubicBezTo>
                    <a:pt x="4861" y="12240"/>
                    <a:pt x="4431" y="14116"/>
                    <a:pt x="4188" y="16122"/>
                  </a:cubicBezTo>
                  <a:cubicBezTo>
                    <a:pt x="6908" y="16652"/>
                    <a:pt x="9240" y="18095"/>
                    <a:pt x="10748" y="20074"/>
                  </a:cubicBezTo>
                  <a:cubicBezTo>
                    <a:pt x="12275" y="18069"/>
                    <a:pt x="14648" y="16613"/>
                    <a:pt x="17413" y="16101"/>
                  </a:cubicBezTo>
                  <a:cubicBezTo>
                    <a:pt x="17170" y="14102"/>
                    <a:pt x="16740" y="12232"/>
                    <a:pt x="16068" y="10691"/>
                  </a:cubicBezTo>
                  <a:close/>
                </a:path>
              </a:pathLst>
            </a:custGeom>
            <a:solidFill>
              <a:schemeClr val="accent2">
                <a:hueOff val="260011"/>
                <a:satOff val="17755"/>
                <a:lumOff val="-2543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1" name="Bell Curve"/>
            <p:cNvSpPr/>
            <p:nvPr/>
          </p:nvSpPr>
          <p:spPr>
            <a:xfrm>
              <a:off x="2851018" y="2911796"/>
              <a:ext cx="699906" cy="69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lnTo>
                    <a:pt x="0" y="21404"/>
                  </a:lnTo>
                  <a:cubicBezTo>
                    <a:pt x="0" y="21511"/>
                    <a:pt x="87" y="21600"/>
                    <a:pt x="194" y="21600"/>
                  </a:cubicBezTo>
                  <a:lnTo>
                    <a:pt x="21406" y="21600"/>
                  </a:lnTo>
                  <a:cubicBezTo>
                    <a:pt x="21513" y="21600"/>
                    <a:pt x="21600" y="21511"/>
                    <a:pt x="21600" y="21404"/>
                  </a:cubicBezTo>
                  <a:lnTo>
                    <a:pt x="21600" y="20822"/>
                  </a:lnTo>
                  <a:cubicBezTo>
                    <a:pt x="21600" y="20715"/>
                    <a:pt x="21513" y="20628"/>
                    <a:pt x="21406" y="20628"/>
                  </a:cubicBezTo>
                  <a:lnTo>
                    <a:pt x="12165" y="20628"/>
                  </a:lnTo>
                  <a:lnTo>
                    <a:pt x="12165" y="19779"/>
                  </a:lnTo>
                  <a:lnTo>
                    <a:pt x="11626" y="19779"/>
                  </a:lnTo>
                  <a:lnTo>
                    <a:pt x="11626" y="20628"/>
                  </a:lnTo>
                  <a:lnTo>
                    <a:pt x="1163" y="20628"/>
                  </a:lnTo>
                  <a:cubicBezTo>
                    <a:pt x="1056" y="20628"/>
                    <a:pt x="970" y="20539"/>
                    <a:pt x="970" y="20432"/>
                  </a:cubicBezTo>
                  <a:lnTo>
                    <a:pt x="970" y="194"/>
                  </a:lnTo>
                  <a:cubicBezTo>
                    <a:pt x="970" y="87"/>
                    <a:pt x="883" y="0"/>
                    <a:pt x="776" y="0"/>
                  </a:cubicBezTo>
                  <a:lnTo>
                    <a:pt x="194" y="0"/>
                  </a:lnTo>
                  <a:close/>
                  <a:moveTo>
                    <a:pt x="11876" y="5159"/>
                  </a:moveTo>
                  <a:cubicBezTo>
                    <a:pt x="10741" y="5159"/>
                    <a:pt x="10243" y="6260"/>
                    <a:pt x="10080" y="6621"/>
                  </a:cubicBezTo>
                  <a:cubicBezTo>
                    <a:pt x="9717" y="7423"/>
                    <a:pt x="9465" y="8488"/>
                    <a:pt x="9172" y="9720"/>
                  </a:cubicBezTo>
                  <a:cubicBezTo>
                    <a:pt x="8905" y="10847"/>
                    <a:pt x="8601" y="12125"/>
                    <a:pt x="8166" y="13338"/>
                  </a:cubicBezTo>
                  <a:cubicBezTo>
                    <a:pt x="7432" y="15385"/>
                    <a:pt x="6483" y="16961"/>
                    <a:pt x="5344" y="18024"/>
                  </a:cubicBezTo>
                  <a:cubicBezTo>
                    <a:pt x="4185" y="19106"/>
                    <a:pt x="2822" y="19654"/>
                    <a:pt x="1293" y="19654"/>
                  </a:cubicBezTo>
                  <a:lnTo>
                    <a:pt x="1293" y="20410"/>
                  </a:lnTo>
                  <a:cubicBezTo>
                    <a:pt x="4654" y="20410"/>
                    <a:pt x="7277" y="18053"/>
                    <a:pt x="8876" y="13593"/>
                  </a:cubicBezTo>
                  <a:cubicBezTo>
                    <a:pt x="9325" y="12340"/>
                    <a:pt x="9634" y="11040"/>
                    <a:pt x="9906" y="9894"/>
                  </a:cubicBezTo>
                  <a:cubicBezTo>
                    <a:pt x="10433" y="7671"/>
                    <a:pt x="10849" y="5916"/>
                    <a:pt x="11876" y="5916"/>
                  </a:cubicBezTo>
                  <a:cubicBezTo>
                    <a:pt x="12815" y="5916"/>
                    <a:pt x="13161" y="7265"/>
                    <a:pt x="13648" y="9467"/>
                  </a:cubicBezTo>
                  <a:cubicBezTo>
                    <a:pt x="13935" y="10763"/>
                    <a:pt x="14259" y="12232"/>
                    <a:pt x="14842" y="13651"/>
                  </a:cubicBezTo>
                  <a:cubicBezTo>
                    <a:pt x="16579" y="17884"/>
                    <a:pt x="19106" y="20410"/>
                    <a:pt x="21600" y="20410"/>
                  </a:cubicBezTo>
                  <a:lnTo>
                    <a:pt x="21600" y="19654"/>
                  </a:lnTo>
                  <a:cubicBezTo>
                    <a:pt x="20557" y="19654"/>
                    <a:pt x="19457" y="19095"/>
                    <a:pt x="18417" y="18035"/>
                  </a:cubicBezTo>
                  <a:cubicBezTo>
                    <a:pt x="17339" y="16937"/>
                    <a:pt x="16343" y="15322"/>
                    <a:pt x="15538" y="13362"/>
                  </a:cubicBezTo>
                  <a:cubicBezTo>
                    <a:pt x="14981" y="12004"/>
                    <a:pt x="14664" y="10569"/>
                    <a:pt x="14384" y="9303"/>
                  </a:cubicBezTo>
                  <a:cubicBezTo>
                    <a:pt x="14136" y="8183"/>
                    <a:pt x="13923" y="7216"/>
                    <a:pt x="13593" y="6489"/>
                  </a:cubicBezTo>
                  <a:cubicBezTo>
                    <a:pt x="13186" y="5595"/>
                    <a:pt x="12624" y="5159"/>
                    <a:pt x="11876" y="5159"/>
                  </a:cubicBezTo>
                  <a:close/>
                  <a:moveTo>
                    <a:pt x="11626" y="6692"/>
                  </a:moveTo>
                  <a:lnTo>
                    <a:pt x="11626" y="7703"/>
                  </a:lnTo>
                  <a:lnTo>
                    <a:pt x="12165" y="7703"/>
                  </a:lnTo>
                  <a:lnTo>
                    <a:pt x="12165" y="6692"/>
                  </a:lnTo>
                  <a:lnTo>
                    <a:pt x="11626" y="6692"/>
                  </a:lnTo>
                  <a:close/>
                  <a:moveTo>
                    <a:pt x="11596" y="8905"/>
                  </a:moveTo>
                  <a:lnTo>
                    <a:pt x="11596" y="9916"/>
                  </a:lnTo>
                  <a:lnTo>
                    <a:pt x="12135" y="9916"/>
                  </a:lnTo>
                  <a:lnTo>
                    <a:pt x="12135" y="8905"/>
                  </a:lnTo>
                  <a:lnTo>
                    <a:pt x="11596" y="8905"/>
                  </a:lnTo>
                  <a:close/>
                  <a:moveTo>
                    <a:pt x="11626" y="11293"/>
                  </a:moveTo>
                  <a:lnTo>
                    <a:pt x="11626" y="12305"/>
                  </a:lnTo>
                  <a:lnTo>
                    <a:pt x="12165" y="12305"/>
                  </a:lnTo>
                  <a:lnTo>
                    <a:pt x="12165" y="11293"/>
                  </a:lnTo>
                  <a:lnTo>
                    <a:pt x="11626" y="11293"/>
                  </a:lnTo>
                  <a:close/>
                  <a:moveTo>
                    <a:pt x="11596" y="13316"/>
                  </a:moveTo>
                  <a:lnTo>
                    <a:pt x="11596" y="14327"/>
                  </a:lnTo>
                  <a:lnTo>
                    <a:pt x="12135" y="14327"/>
                  </a:lnTo>
                  <a:lnTo>
                    <a:pt x="12135" y="13316"/>
                  </a:lnTo>
                  <a:lnTo>
                    <a:pt x="11596" y="13316"/>
                  </a:lnTo>
                  <a:close/>
                  <a:moveTo>
                    <a:pt x="11626" y="15435"/>
                  </a:moveTo>
                  <a:lnTo>
                    <a:pt x="11626" y="16446"/>
                  </a:lnTo>
                  <a:lnTo>
                    <a:pt x="12165" y="16446"/>
                  </a:lnTo>
                  <a:lnTo>
                    <a:pt x="12165" y="15435"/>
                  </a:lnTo>
                  <a:lnTo>
                    <a:pt x="11626" y="15435"/>
                  </a:lnTo>
                  <a:close/>
                  <a:moveTo>
                    <a:pt x="11596" y="17590"/>
                  </a:moveTo>
                  <a:lnTo>
                    <a:pt x="11596" y="18601"/>
                  </a:lnTo>
                  <a:lnTo>
                    <a:pt x="12135" y="18601"/>
                  </a:lnTo>
                  <a:lnTo>
                    <a:pt x="12135" y="17590"/>
                  </a:lnTo>
                  <a:lnTo>
                    <a:pt x="11596" y="1759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2" name="Face Mask"/>
            <p:cNvSpPr/>
            <p:nvPr/>
          </p:nvSpPr>
          <p:spPr>
            <a:xfrm>
              <a:off x="3866276" y="3021547"/>
              <a:ext cx="500358" cy="58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9010" y="0"/>
                  </a:moveTo>
                  <a:cubicBezTo>
                    <a:pt x="3015" y="0"/>
                    <a:pt x="0" y="3300"/>
                    <a:pt x="0" y="7254"/>
                  </a:cubicBezTo>
                  <a:cubicBezTo>
                    <a:pt x="0" y="11209"/>
                    <a:pt x="2709" y="14266"/>
                    <a:pt x="3213" y="17025"/>
                  </a:cubicBezTo>
                  <a:cubicBezTo>
                    <a:pt x="3716" y="19784"/>
                    <a:pt x="1408" y="21600"/>
                    <a:pt x="1408" y="21600"/>
                  </a:cubicBezTo>
                  <a:lnTo>
                    <a:pt x="13061" y="21600"/>
                  </a:lnTo>
                  <a:cubicBezTo>
                    <a:pt x="13694" y="18694"/>
                    <a:pt x="14817" y="18738"/>
                    <a:pt x="15896" y="18789"/>
                  </a:cubicBezTo>
                  <a:lnTo>
                    <a:pt x="7700" y="13852"/>
                  </a:lnTo>
                  <a:cubicBezTo>
                    <a:pt x="7698" y="13851"/>
                    <a:pt x="7698" y="13850"/>
                    <a:pt x="7696" y="13849"/>
                  </a:cubicBezTo>
                  <a:cubicBezTo>
                    <a:pt x="6756" y="13262"/>
                    <a:pt x="6248" y="12285"/>
                    <a:pt x="6372" y="11298"/>
                  </a:cubicBezTo>
                  <a:cubicBezTo>
                    <a:pt x="6471" y="10505"/>
                    <a:pt x="6965" y="9785"/>
                    <a:pt x="7728" y="9321"/>
                  </a:cubicBezTo>
                  <a:cubicBezTo>
                    <a:pt x="8490" y="8857"/>
                    <a:pt x="9450" y="8694"/>
                    <a:pt x="10362" y="8871"/>
                  </a:cubicBezTo>
                  <a:cubicBezTo>
                    <a:pt x="10368" y="8872"/>
                    <a:pt x="10373" y="8873"/>
                    <a:pt x="10378" y="8874"/>
                  </a:cubicBezTo>
                  <a:lnTo>
                    <a:pt x="15578" y="10074"/>
                  </a:lnTo>
                  <a:lnTo>
                    <a:pt x="19698" y="9235"/>
                  </a:lnTo>
                  <a:cubicBezTo>
                    <a:pt x="19508" y="8969"/>
                    <a:pt x="19330" y="8726"/>
                    <a:pt x="19176" y="8519"/>
                  </a:cubicBezTo>
                  <a:cubicBezTo>
                    <a:pt x="18457" y="7554"/>
                    <a:pt x="19619" y="7038"/>
                    <a:pt x="19260" y="5996"/>
                  </a:cubicBezTo>
                  <a:cubicBezTo>
                    <a:pt x="18360" y="2409"/>
                    <a:pt x="15704" y="0"/>
                    <a:pt x="9010" y="0"/>
                  </a:cubicBezTo>
                  <a:close/>
                  <a:moveTo>
                    <a:pt x="9658" y="9487"/>
                  </a:moveTo>
                  <a:cubicBezTo>
                    <a:pt x="9138" y="9482"/>
                    <a:pt x="8626" y="9618"/>
                    <a:pt x="8196" y="9879"/>
                  </a:cubicBezTo>
                  <a:cubicBezTo>
                    <a:pt x="7621" y="10229"/>
                    <a:pt x="7249" y="10772"/>
                    <a:pt x="7174" y="11371"/>
                  </a:cubicBezTo>
                  <a:cubicBezTo>
                    <a:pt x="7081" y="12114"/>
                    <a:pt x="7461" y="12851"/>
                    <a:pt x="8168" y="13294"/>
                  </a:cubicBezTo>
                  <a:lnTo>
                    <a:pt x="11611" y="15367"/>
                  </a:lnTo>
                  <a:cubicBezTo>
                    <a:pt x="12979" y="14854"/>
                    <a:pt x="13973" y="13890"/>
                    <a:pt x="14570" y="12501"/>
                  </a:cubicBezTo>
                  <a:cubicBezTo>
                    <a:pt x="14900" y="11732"/>
                    <a:pt x="15016" y="11028"/>
                    <a:pt x="15056" y="10666"/>
                  </a:cubicBezTo>
                  <a:lnTo>
                    <a:pt x="10176" y="9539"/>
                  </a:lnTo>
                  <a:cubicBezTo>
                    <a:pt x="10004" y="9506"/>
                    <a:pt x="9831" y="9488"/>
                    <a:pt x="9658" y="9487"/>
                  </a:cubicBezTo>
                  <a:close/>
                  <a:moveTo>
                    <a:pt x="19980" y="9947"/>
                  </a:moveTo>
                  <a:cubicBezTo>
                    <a:pt x="19928" y="9952"/>
                    <a:pt x="19876" y="9964"/>
                    <a:pt x="19827" y="9987"/>
                  </a:cubicBezTo>
                  <a:cubicBezTo>
                    <a:pt x="19633" y="10080"/>
                    <a:pt x="19566" y="10290"/>
                    <a:pt x="19675" y="10456"/>
                  </a:cubicBezTo>
                  <a:lnTo>
                    <a:pt x="20669" y="11971"/>
                  </a:lnTo>
                  <a:lnTo>
                    <a:pt x="19724" y="12854"/>
                  </a:lnTo>
                  <a:cubicBezTo>
                    <a:pt x="19648" y="12926"/>
                    <a:pt x="19610" y="13022"/>
                    <a:pt x="19621" y="13118"/>
                  </a:cubicBezTo>
                  <a:cubicBezTo>
                    <a:pt x="19625" y="13152"/>
                    <a:pt x="19969" y="16550"/>
                    <a:pt x="17163" y="18097"/>
                  </a:cubicBezTo>
                  <a:cubicBezTo>
                    <a:pt x="16976" y="18200"/>
                    <a:pt x="16923" y="18413"/>
                    <a:pt x="17044" y="18573"/>
                  </a:cubicBezTo>
                  <a:cubicBezTo>
                    <a:pt x="17121" y="18674"/>
                    <a:pt x="17249" y="18730"/>
                    <a:pt x="17381" y="18730"/>
                  </a:cubicBezTo>
                  <a:cubicBezTo>
                    <a:pt x="17456" y="18730"/>
                    <a:pt x="17532" y="18711"/>
                    <a:pt x="17600" y="18674"/>
                  </a:cubicBezTo>
                  <a:cubicBezTo>
                    <a:pt x="18936" y="17937"/>
                    <a:pt x="19850" y="16729"/>
                    <a:pt x="20238" y="15178"/>
                  </a:cubicBezTo>
                  <a:cubicBezTo>
                    <a:pt x="20462" y="14285"/>
                    <a:pt x="20452" y="13526"/>
                    <a:pt x="20435" y="13209"/>
                  </a:cubicBezTo>
                  <a:lnTo>
                    <a:pt x="21462" y="12250"/>
                  </a:lnTo>
                  <a:cubicBezTo>
                    <a:pt x="21578" y="12141"/>
                    <a:pt x="21600" y="11980"/>
                    <a:pt x="21515" y="11851"/>
                  </a:cubicBezTo>
                  <a:lnTo>
                    <a:pt x="20377" y="10119"/>
                  </a:lnTo>
                  <a:cubicBezTo>
                    <a:pt x="20296" y="9995"/>
                    <a:pt x="20136" y="9932"/>
                    <a:pt x="19980" y="9947"/>
                  </a:cubicBezTo>
                  <a:close/>
                </a:path>
              </a:pathLst>
            </a:cu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3" name="Wind"/>
            <p:cNvSpPr/>
            <p:nvPr/>
          </p:nvSpPr>
          <p:spPr>
            <a:xfrm>
              <a:off x="4681985" y="2911796"/>
              <a:ext cx="836725" cy="69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86" extrusionOk="0">
                  <a:moveTo>
                    <a:pt x="11007" y="3"/>
                  </a:moveTo>
                  <a:cubicBezTo>
                    <a:pt x="10519" y="-14"/>
                    <a:pt x="10178" y="40"/>
                    <a:pt x="10143" y="46"/>
                  </a:cubicBezTo>
                  <a:cubicBezTo>
                    <a:pt x="9825" y="98"/>
                    <a:pt x="9605" y="450"/>
                    <a:pt x="9648" y="830"/>
                  </a:cubicBezTo>
                  <a:cubicBezTo>
                    <a:pt x="9692" y="1210"/>
                    <a:pt x="9984" y="1474"/>
                    <a:pt x="10301" y="1422"/>
                  </a:cubicBezTo>
                  <a:cubicBezTo>
                    <a:pt x="10319" y="1419"/>
                    <a:pt x="12142" y="1155"/>
                    <a:pt x="13202" y="2265"/>
                  </a:cubicBezTo>
                  <a:cubicBezTo>
                    <a:pt x="13739" y="2827"/>
                    <a:pt x="14011" y="3682"/>
                    <a:pt x="14008" y="4804"/>
                  </a:cubicBezTo>
                  <a:lnTo>
                    <a:pt x="14008" y="4830"/>
                  </a:lnTo>
                  <a:cubicBezTo>
                    <a:pt x="14009" y="4842"/>
                    <a:pt x="14024" y="6068"/>
                    <a:pt x="13259" y="7015"/>
                  </a:cubicBezTo>
                  <a:cubicBezTo>
                    <a:pt x="12615" y="7814"/>
                    <a:pt x="11591" y="8215"/>
                    <a:pt x="10224" y="8212"/>
                  </a:cubicBezTo>
                  <a:lnTo>
                    <a:pt x="581" y="8212"/>
                  </a:lnTo>
                  <a:cubicBezTo>
                    <a:pt x="260" y="8212"/>
                    <a:pt x="0" y="8524"/>
                    <a:pt x="0" y="8908"/>
                  </a:cubicBezTo>
                  <a:cubicBezTo>
                    <a:pt x="0" y="9291"/>
                    <a:pt x="260" y="9603"/>
                    <a:pt x="581" y="9603"/>
                  </a:cubicBezTo>
                  <a:lnTo>
                    <a:pt x="10222" y="9603"/>
                  </a:lnTo>
                  <a:cubicBezTo>
                    <a:pt x="11918" y="9606"/>
                    <a:pt x="13221" y="9062"/>
                    <a:pt x="14093" y="7982"/>
                  </a:cubicBezTo>
                  <a:cubicBezTo>
                    <a:pt x="15162" y="6657"/>
                    <a:pt x="15171" y="5000"/>
                    <a:pt x="15168" y="4798"/>
                  </a:cubicBezTo>
                  <a:cubicBezTo>
                    <a:pt x="15169" y="3260"/>
                    <a:pt x="14766" y="2055"/>
                    <a:pt x="13966" y="1218"/>
                  </a:cubicBezTo>
                  <a:cubicBezTo>
                    <a:pt x="13047" y="255"/>
                    <a:pt x="11820" y="32"/>
                    <a:pt x="11007" y="3"/>
                  </a:cubicBezTo>
                  <a:close/>
                  <a:moveTo>
                    <a:pt x="18476" y="6734"/>
                  </a:moveTo>
                  <a:cubicBezTo>
                    <a:pt x="18113" y="6721"/>
                    <a:pt x="17862" y="6760"/>
                    <a:pt x="17835" y="6765"/>
                  </a:cubicBezTo>
                  <a:cubicBezTo>
                    <a:pt x="17519" y="6817"/>
                    <a:pt x="17297" y="7166"/>
                    <a:pt x="17339" y="7545"/>
                  </a:cubicBezTo>
                  <a:cubicBezTo>
                    <a:pt x="17382" y="7925"/>
                    <a:pt x="17674" y="8191"/>
                    <a:pt x="17991" y="8141"/>
                  </a:cubicBezTo>
                  <a:cubicBezTo>
                    <a:pt x="18003" y="8140"/>
                    <a:pt x="19225" y="7959"/>
                    <a:pt x="19926" y="8697"/>
                  </a:cubicBezTo>
                  <a:cubicBezTo>
                    <a:pt x="20272" y="9062"/>
                    <a:pt x="20439" y="9601"/>
                    <a:pt x="20437" y="10347"/>
                  </a:cubicBezTo>
                  <a:lnTo>
                    <a:pt x="20439" y="10373"/>
                  </a:lnTo>
                  <a:cubicBezTo>
                    <a:pt x="20439" y="10381"/>
                    <a:pt x="20449" y="11166"/>
                    <a:pt x="19953" y="11780"/>
                  </a:cubicBezTo>
                  <a:cubicBezTo>
                    <a:pt x="19530" y="12304"/>
                    <a:pt x="18848" y="12570"/>
                    <a:pt x="17928" y="12570"/>
                  </a:cubicBezTo>
                  <a:cubicBezTo>
                    <a:pt x="17923" y="12570"/>
                    <a:pt x="17919" y="12570"/>
                    <a:pt x="17915" y="12570"/>
                  </a:cubicBezTo>
                  <a:lnTo>
                    <a:pt x="581" y="12546"/>
                  </a:lnTo>
                  <a:cubicBezTo>
                    <a:pt x="261" y="12546"/>
                    <a:pt x="1" y="12858"/>
                    <a:pt x="0" y="13242"/>
                  </a:cubicBezTo>
                  <a:cubicBezTo>
                    <a:pt x="0" y="13625"/>
                    <a:pt x="259" y="13936"/>
                    <a:pt x="579" y="13937"/>
                  </a:cubicBezTo>
                  <a:lnTo>
                    <a:pt x="17913" y="13959"/>
                  </a:lnTo>
                  <a:cubicBezTo>
                    <a:pt x="17919" y="13959"/>
                    <a:pt x="17924" y="13959"/>
                    <a:pt x="17930" y="13959"/>
                  </a:cubicBezTo>
                  <a:cubicBezTo>
                    <a:pt x="19175" y="13959"/>
                    <a:pt x="20136" y="13552"/>
                    <a:pt x="20786" y="12746"/>
                  </a:cubicBezTo>
                  <a:cubicBezTo>
                    <a:pt x="21582" y="11760"/>
                    <a:pt x="21600" y="10526"/>
                    <a:pt x="21598" y="10345"/>
                  </a:cubicBezTo>
                  <a:cubicBezTo>
                    <a:pt x="21599" y="9190"/>
                    <a:pt x="21292" y="8281"/>
                    <a:pt x="20685" y="7646"/>
                  </a:cubicBezTo>
                  <a:cubicBezTo>
                    <a:pt x="19996" y="6924"/>
                    <a:pt x="19082" y="6757"/>
                    <a:pt x="18476" y="6734"/>
                  </a:cubicBezTo>
                  <a:close/>
                  <a:moveTo>
                    <a:pt x="15068" y="16652"/>
                  </a:moveTo>
                  <a:lnTo>
                    <a:pt x="579" y="16666"/>
                  </a:lnTo>
                  <a:cubicBezTo>
                    <a:pt x="259" y="16666"/>
                    <a:pt x="0" y="16977"/>
                    <a:pt x="0" y="17361"/>
                  </a:cubicBezTo>
                  <a:cubicBezTo>
                    <a:pt x="1" y="17745"/>
                    <a:pt x="260" y="18055"/>
                    <a:pt x="581" y="18055"/>
                  </a:cubicBezTo>
                  <a:lnTo>
                    <a:pt x="15070" y="18040"/>
                  </a:lnTo>
                  <a:cubicBezTo>
                    <a:pt x="15073" y="18040"/>
                    <a:pt x="15076" y="18040"/>
                    <a:pt x="15078" y="18040"/>
                  </a:cubicBezTo>
                  <a:cubicBezTo>
                    <a:pt x="15565" y="18040"/>
                    <a:pt x="15920" y="18171"/>
                    <a:pt x="16133" y="18426"/>
                  </a:cubicBezTo>
                  <a:cubicBezTo>
                    <a:pt x="16371" y="18712"/>
                    <a:pt x="16372" y="19087"/>
                    <a:pt x="16372" y="19092"/>
                  </a:cubicBezTo>
                  <a:lnTo>
                    <a:pt x="16372" y="19118"/>
                  </a:lnTo>
                  <a:cubicBezTo>
                    <a:pt x="16373" y="19486"/>
                    <a:pt x="16297" y="19746"/>
                    <a:pt x="16140" y="19912"/>
                  </a:cubicBezTo>
                  <a:cubicBezTo>
                    <a:pt x="15853" y="20215"/>
                    <a:pt x="15324" y="20212"/>
                    <a:pt x="15144" y="20185"/>
                  </a:cubicBezTo>
                  <a:cubicBezTo>
                    <a:pt x="14828" y="20135"/>
                    <a:pt x="14538" y="20400"/>
                    <a:pt x="14494" y="20779"/>
                  </a:cubicBezTo>
                  <a:cubicBezTo>
                    <a:pt x="14451" y="21160"/>
                    <a:pt x="14671" y="21509"/>
                    <a:pt x="14989" y="21562"/>
                  </a:cubicBezTo>
                  <a:cubicBezTo>
                    <a:pt x="15025" y="21568"/>
                    <a:pt x="15152" y="21586"/>
                    <a:pt x="15330" y="21586"/>
                  </a:cubicBezTo>
                  <a:cubicBezTo>
                    <a:pt x="15730" y="21586"/>
                    <a:pt x="16392" y="21493"/>
                    <a:pt x="16901" y="20961"/>
                  </a:cubicBezTo>
                  <a:cubicBezTo>
                    <a:pt x="17189" y="20659"/>
                    <a:pt x="17533" y="20097"/>
                    <a:pt x="17533" y="19124"/>
                  </a:cubicBezTo>
                  <a:cubicBezTo>
                    <a:pt x="17535" y="18965"/>
                    <a:pt x="17519" y="18144"/>
                    <a:pt x="16976" y="17472"/>
                  </a:cubicBezTo>
                  <a:cubicBezTo>
                    <a:pt x="16535" y="16926"/>
                    <a:pt x="15897" y="16646"/>
                    <a:pt x="15068" y="16652"/>
                  </a:cubicBezTo>
                  <a:close/>
                </a:path>
              </a:pathLst>
            </a:custGeom>
            <a:solidFill>
              <a:schemeClr val="accent2">
                <a:hueOff val="260011"/>
                <a:satOff val="17755"/>
                <a:lumOff val="-2543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4" name="SOCIAL TB DETERMINANTS"/>
            <p:cNvSpPr txBox="1"/>
            <p:nvPr/>
          </p:nvSpPr>
          <p:spPr>
            <a:xfrm>
              <a:off x="0" y="3765223"/>
              <a:ext cx="5566732" cy="588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46" tIns="19046" rIns="19046" bIns="19046" numCol="1" anchor="ctr">
              <a:noAutofit/>
            </a:bodyPr>
            <a:lstStyle/>
            <a:p>
              <a:pPr algn="ctr"/>
              <a:r>
                <a:rPr sz="1866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SOCIAL </a:t>
              </a:r>
              <a:r>
                <a:rPr lang="en-GB" sz="1866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DISEASE</a:t>
              </a:r>
              <a:r>
                <a:rPr sz="1866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 DETERMINANTS</a:t>
              </a:r>
            </a:p>
          </p:txBody>
        </p:sp>
      </p:grpSp>
      <p:grpSp>
        <p:nvGrpSpPr>
          <p:cNvPr id="25" name="Group"/>
          <p:cNvGrpSpPr/>
          <p:nvPr/>
        </p:nvGrpSpPr>
        <p:grpSpPr>
          <a:xfrm>
            <a:off x="6870644" y="2661521"/>
            <a:ext cx="3288741" cy="2514712"/>
            <a:chOff x="-725107" y="0"/>
            <a:chExt cx="6667433" cy="5018609"/>
          </a:xfrm>
        </p:grpSpPr>
        <p:sp>
          <p:nvSpPr>
            <p:cNvPr id="26" name="Hospital"/>
            <p:cNvSpPr/>
            <p:nvPr/>
          </p:nvSpPr>
          <p:spPr>
            <a:xfrm>
              <a:off x="4026598" y="1549827"/>
              <a:ext cx="1059351" cy="827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1" y="0"/>
                  </a:moveTo>
                  <a:lnTo>
                    <a:pt x="3341" y="3754"/>
                  </a:lnTo>
                  <a:lnTo>
                    <a:pt x="0" y="3754"/>
                  </a:lnTo>
                  <a:lnTo>
                    <a:pt x="0" y="21600"/>
                  </a:lnTo>
                  <a:lnTo>
                    <a:pt x="8297" y="21600"/>
                  </a:lnTo>
                  <a:lnTo>
                    <a:pt x="8297" y="17275"/>
                  </a:lnTo>
                  <a:lnTo>
                    <a:pt x="9939" y="17275"/>
                  </a:lnTo>
                  <a:lnTo>
                    <a:pt x="9939" y="21600"/>
                  </a:lnTo>
                  <a:lnTo>
                    <a:pt x="11595" y="21600"/>
                  </a:lnTo>
                  <a:lnTo>
                    <a:pt x="11595" y="17275"/>
                  </a:lnTo>
                  <a:lnTo>
                    <a:pt x="13239" y="17275"/>
                  </a:lnTo>
                  <a:lnTo>
                    <a:pt x="13239" y="21600"/>
                  </a:lnTo>
                  <a:lnTo>
                    <a:pt x="21600" y="21600"/>
                  </a:lnTo>
                  <a:lnTo>
                    <a:pt x="21600" y="3754"/>
                  </a:lnTo>
                  <a:lnTo>
                    <a:pt x="18195" y="3754"/>
                  </a:lnTo>
                  <a:lnTo>
                    <a:pt x="18195" y="0"/>
                  </a:lnTo>
                  <a:lnTo>
                    <a:pt x="3341" y="0"/>
                  </a:lnTo>
                  <a:close/>
                  <a:moveTo>
                    <a:pt x="4997" y="1938"/>
                  </a:moveTo>
                  <a:lnTo>
                    <a:pt x="6641" y="1938"/>
                  </a:lnTo>
                  <a:lnTo>
                    <a:pt x="6641" y="3754"/>
                  </a:lnTo>
                  <a:lnTo>
                    <a:pt x="4997" y="3754"/>
                  </a:lnTo>
                  <a:lnTo>
                    <a:pt x="4997" y="1938"/>
                  </a:lnTo>
                  <a:close/>
                  <a:moveTo>
                    <a:pt x="8297" y="1938"/>
                  </a:moveTo>
                  <a:lnTo>
                    <a:pt x="9939" y="1938"/>
                  </a:lnTo>
                  <a:lnTo>
                    <a:pt x="9939" y="3754"/>
                  </a:lnTo>
                  <a:lnTo>
                    <a:pt x="8297" y="3754"/>
                  </a:lnTo>
                  <a:lnTo>
                    <a:pt x="8297" y="1938"/>
                  </a:lnTo>
                  <a:close/>
                  <a:moveTo>
                    <a:pt x="11595" y="1938"/>
                  </a:moveTo>
                  <a:lnTo>
                    <a:pt x="13239" y="1938"/>
                  </a:lnTo>
                  <a:lnTo>
                    <a:pt x="13239" y="3754"/>
                  </a:lnTo>
                  <a:lnTo>
                    <a:pt x="11595" y="3754"/>
                  </a:lnTo>
                  <a:lnTo>
                    <a:pt x="11595" y="1938"/>
                  </a:lnTo>
                  <a:close/>
                  <a:moveTo>
                    <a:pt x="14895" y="1938"/>
                  </a:moveTo>
                  <a:lnTo>
                    <a:pt x="16538" y="1938"/>
                  </a:lnTo>
                  <a:lnTo>
                    <a:pt x="16538" y="3754"/>
                  </a:lnTo>
                  <a:lnTo>
                    <a:pt x="14895" y="3754"/>
                  </a:lnTo>
                  <a:lnTo>
                    <a:pt x="14895" y="1938"/>
                  </a:lnTo>
                  <a:close/>
                  <a:moveTo>
                    <a:pt x="1698" y="5774"/>
                  </a:moveTo>
                  <a:lnTo>
                    <a:pt x="3341" y="5774"/>
                  </a:lnTo>
                  <a:lnTo>
                    <a:pt x="3341" y="7590"/>
                  </a:lnTo>
                  <a:lnTo>
                    <a:pt x="1698" y="7590"/>
                  </a:lnTo>
                  <a:lnTo>
                    <a:pt x="1698" y="5774"/>
                  </a:lnTo>
                  <a:close/>
                  <a:moveTo>
                    <a:pt x="4997" y="5774"/>
                  </a:moveTo>
                  <a:lnTo>
                    <a:pt x="6641" y="5774"/>
                  </a:lnTo>
                  <a:lnTo>
                    <a:pt x="6641" y="7590"/>
                  </a:lnTo>
                  <a:lnTo>
                    <a:pt x="4997" y="7590"/>
                  </a:lnTo>
                  <a:lnTo>
                    <a:pt x="4997" y="5774"/>
                  </a:lnTo>
                  <a:close/>
                  <a:moveTo>
                    <a:pt x="8297" y="5774"/>
                  </a:moveTo>
                  <a:lnTo>
                    <a:pt x="9939" y="5774"/>
                  </a:lnTo>
                  <a:lnTo>
                    <a:pt x="9939" y="7590"/>
                  </a:lnTo>
                  <a:lnTo>
                    <a:pt x="8297" y="7590"/>
                  </a:lnTo>
                  <a:lnTo>
                    <a:pt x="8297" y="5774"/>
                  </a:lnTo>
                  <a:close/>
                  <a:moveTo>
                    <a:pt x="11595" y="5774"/>
                  </a:moveTo>
                  <a:lnTo>
                    <a:pt x="13239" y="5774"/>
                  </a:lnTo>
                  <a:lnTo>
                    <a:pt x="13239" y="7590"/>
                  </a:lnTo>
                  <a:lnTo>
                    <a:pt x="11595" y="7590"/>
                  </a:lnTo>
                  <a:lnTo>
                    <a:pt x="11595" y="5774"/>
                  </a:lnTo>
                  <a:close/>
                  <a:moveTo>
                    <a:pt x="14895" y="5774"/>
                  </a:moveTo>
                  <a:lnTo>
                    <a:pt x="16538" y="5774"/>
                  </a:lnTo>
                  <a:lnTo>
                    <a:pt x="16538" y="7590"/>
                  </a:lnTo>
                  <a:lnTo>
                    <a:pt x="14895" y="7590"/>
                  </a:lnTo>
                  <a:lnTo>
                    <a:pt x="14895" y="5774"/>
                  </a:lnTo>
                  <a:close/>
                  <a:moveTo>
                    <a:pt x="18195" y="5774"/>
                  </a:moveTo>
                  <a:lnTo>
                    <a:pt x="19838" y="5774"/>
                  </a:lnTo>
                  <a:lnTo>
                    <a:pt x="19838" y="7590"/>
                  </a:lnTo>
                  <a:lnTo>
                    <a:pt x="18195" y="7590"/>
                  </a:lnTo>
                  <a:lnTo>
                    <a:pt x="18195" y="5774"/>
                  </a:lnTo>
                  <a:close/>
                  <a:moveTo>
                    <a:pt x="1698" y="9608"/>
                  </a:moveTo>
                  <a:lnTo>
                    <a:pt x="3341" y="9608"/>
                  </a:lnTo>
                  <a:lnTo>
                    <a:pt x="3341" y="11424"/>
                  </a:lnTo>
                  <a:lnTo>
                    <a:pt x="1698" y="11424"/>
                  </a:lnTo>
                  <a:lnTo>
                    <a:pt x="1698" y="9608"/>
                  </a:lnTo>
                  <a:close/>
                  <a:moveTo>
                    <a:pt x="4997" y="9608"/>
                  </a:moveTo>
                  <a:lnTo>
                    <a:pt x="6641" y="9608"/>
                  </a:lnTo>
                  <a:lnTo>
                    <a:pt x="6641" y="11424"/>
                  </a:lnTo>
                  <a:lnTo>
                    <a:pt x="4997" y="11424"/>
                  </a:lnTo>
                  <a:lnTo>
                    <a:pt x="4997" y="9608"/>
                  </a:lnTo>
                  <a:close/>
                  <a:moveTo>
                    <a:pt x="14895" y="9608"/>
                  </a:moveTo>
                  <a:lnTo>
                    <a:pt x="16538" y="9608"/>
                  </a:lnTo>
                  <a:lnTo>
                    <a:pt x="16538" y="11424"/>
                  </a:lnTo>
                  <a:lnTo>
                    <a:pt x="14895" y="11424"/>
                  </a:lnTo>
                  <a:lnTo>
                    <a:pt x="14895" y="9608"/>
                  </a:lnTo>
                  <a:close/>
                  <a:moveTo>
                    <a:pt x="18195" y="9608"/>
                  </a:moveTo>
                  <a:lnTo>
                    <a:pt x="19838" y="9608"/>
                  </a:lnTo>
                  <a:lnTo>
                    <a:pt x="19838" y="11424"/>
                  </a:lnTo>
                  <a:lnTo>
                    <a:pt x="18195" y="11424"/>
                  </a:lnTo>
                  <a:lnTo>
                    <a:pt x="18195" y="9608"/>
                  </a:lnTo>
                  <a:close/>
                  <a:moveTo>
                    <a:pt x="10799" y="9711"/>
                  </a:moveTo>
                  <a:cubicBezTo>
                    <a:pt x="11937" y="9711"/>
                    <a:pt x="12861" y="10893"/>
                    <a:pt x="12861" y="12350"/>
                  </a:cubicBezTo>
                  <a:cubicBezTo>
                    <a:pt x="12861" y="13806"/>
                    <a:pt x="11937" y="14988"/>
                    <a:pt x="10799" y="14988"/>
                  </a:cubicBezTo>
                  <a:cubicBezTo>
                    <a:pt x="9661" y="14988"/>
                    <a:pt x="8739" y="13806"/>
                    <a:pt x="8739" y="12350"/>
                  </a:cubicBezTo>
                  <a:cubicBezTo>
                    <a:pt x="8739" y="10893"/>
                    <a:pt x="9661" y="9711"/>
                    <a:pt x="10799" y="9711"/>
                  </a:cubicBezTo>
                  <a:close/>
                  <a:moveTo>
                    <a:pt x="10314" y="10706"/>
                  </a:moveTo>
                  <a:lnTo>
                    <a:pt x="10314" y="11729"/>
                  </a:lnTo>
                  <a:lnTo>
                    <a:pt x="9515" y="11729"/>
                  </a:lnTo>
                  <a:lnTo>
                    <a:pt x="9515" y="12970"/>
                  </a:lnTo>
                  <a:lnTo>
                    <a:pt x="10314" y="12970"/>
                  </a:lnTo>
                  <a:lnTo>
                    <a:pt x="10314" y="13993"/>
                  </a:lnTo>
                  <a:lnTo>
                    <a:pt x="11284" y="13993"/>
                  </a:lnTo>
                  <a:lnTo>
                    <a:pt x="11284" y="12970"/>
                  </a:lnTo>
                  <a:lnTo>
                    <a:pt x="12083" y="12970"/>
                  </a:lnTo>
                  <a:lnTo>
                    <a:pt x="12083" y="11729"/>
                  </a:lnTo>
                  <a:lnTo>
                    <a:pt x="11284" y="11729"/>
                  </a:lnTo>
                  <a:lnTo>
                    <a:pt x="11284" y="10706"/>
                  </a:lnTo>
                  <a:lnTo>
                    <a:pt x="10314" y="10706"/>
                  </a:lnTo>
                  <a:close/>
                  <a:moveTo>
                    <a:pt x="1698" y="13442"/>
                  </a:moveTo>
                  <a:lnTo>
                    <a:pt x="3341" y="13442"/>
                  </a:lnTo>
                  <a:lnTo>
                    <a:pt x="3341" y="15257"/>
                  </a:lnTo>
                  <a:lnTo>
                    <a:pt x="1698" y="15257"/>
                  </a:lnTo>
                  <a:lnTo>
                    <a:pt x="1698" y="13442"/>
                  </a:lnTo>
                  <a:close/>
                  <a:moveTo>
                    <a:pt x="4997" y="13442"/>
                  </a:moveTo>
                  <a:lnTo>
                    <a:pt x="6641" y="13442"/>
                  </a:lnTo>
                  <a:lnTo>
                    <a:pt x="6641" y="15257"/>
                  </a:lnTo>
                  <a:lnTo>
                    <a:pt x="4997" y="15257"/>
                  </a:lnTo>
                  <a:lnTo>
                    <a:pt x="4997" y="13442"/>
                  </a:lnTo>
                  <a:close/>
                  <a:moveTo>
                    <a:pt x="14895" y="13442"/>
                  </a:moveTo>
                  <a:lnTo>
                    <a:pt x="16538" y="13442"/>
                  </a:lnTo>
                  <a:lnTo>
                    <a:pt x="16538" y="15257"/>
                  </a:lnTo>
                  <a:lnTo>
                    <a:pt x="14895" y="15257"/>
                  </a:lnTo>
                  <a:lnTo>
                    <a:pt x="14895" y="13442"/>
                  </a:lnTo>
                  <a:close/>
                  <a:moveTo>
                    <a:pt x="18195" y="13442"/>
                  </a:moveTo>
                  <a:lnTo>
                    <a:pt x="19838" y="13442"/>
                  </a:lnTo>
                  <a:lnTo>
                    <a:pt x="19838" y="15257"/>
                  </a:lnTo>
                  <a:lnTo>
                    <a:pt x="18195" y="15257"/>
                  </a:lnTo>
                  <a:lnTo>
                    <a:pt x="18195" y="13442"/>
                  </a:lnTo>
                  <a:close/>
                  <a:moveTo>
                    <a:pt x="1698" y="17275"/>
                  </a:moveTo>
                  <a:lnTo>
                    <a:pt x="3341" y="17275"/>
                  </a:lnTo>
                  <a:lnTo>
                    <a:pt x="3341" y="19091"/>
                  </a:lnTo>
                  <a:lnTo>
                    <a:pt x="1698" y="19091"/>
                  </a:lnTo>
                  <a:lnTo>
                    <a:pt x="1698" y="17275"/>
                  </a:lnTo>
                  <a:close/>
                  <a:moveTo>
                    <a:pt x="4997" y="17275"/>
                  </a:moveTo>
                  <a:lnTo>
                    <a:pt x="6641" y="17275"/>
                  </a:lnTo>
                  <a:lnTo>
                    <a:pt x="6641" y="19091"/>
                  </a:lnTo>
                  <a:lnTo>
                    <a:pt x="4997" y="19091"/>
                  </a:lnTo>
                  <a:lnTo>
                    <a:pt x="4997" y="17275"/>
                  </a:lnTo>
                  <a:close/>
                  <a:moveTo>
                    <a:pt x="14895" y="17275"/>
                  </a:moveTo>
                  <a:lnTo>
                    <a:pt x="16538" y="17275"/>
                  </a:lnTo>
                  <a:lnTo>
                    <a:pt x="16538" y="19091"/>
                  </a:lnTo>
                  <a:lnTo>
                    <a:pt x="14895" y="19091"/>
                  </a:lnTo>
                  <a:lnTo>
                    <a:pt x="14895" y="17275"/>
                  </a:lnTo>
                  <a:close/>
                  <a:moveTo>
                    <a:pt x="18195" y="17275"/>
                  </a:moveTo>
                  <a:lnTo>
                    <a:pt x="19838" y="17275"/>
                  </a:lnTo>
                  <a:lnTo>
                    <a:pt x="19838" y="19091"/>
                  </a:lnTo>
                  <a:lnTo>
                    <a:pt x="18195" y="19091"/>
                  </a:lnTo>
                  <a:lnTo>
                    <a:pt x="18195" y="17275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7" name="Car"/>
            <p:cNvSpPr/>
            <p:nvPr/>
          </p:nvSpPr>
          <p:spPr>
            <a:xfrm>
              <a:off x="1596424" y="907165"/>
              <a:ext cx="1530205" cy="563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76" y="0"/>
                  </a:moveTo>
                  <a:cubicBezTo>
                    <a:pt x="6226" y="0"/>
                    <a:pt x="5884" y="295"/>
                    <a:pt x="5598" y="845"/>
                  </a:cubicBezTo>
                  <a:cubicBezTo>
                    <a:pt x="4938" y="2115"/>
                    <a:pt x="3969" y="5290"/>
                    <a:pt x="3633" y="5871"/>
                  </a:cubicBezTo>
                  <a:cubicBezTo>
                    <a:pt x="3493" y="6112"/>
                    <a:pt x="3340" y="6291"/>
                    <a:pt x="3176" y="6344"/>
                  </a:cubicBezTo>
                  <a:lnTo>
                    <a:pt x="1095" y="7538"/>
                  </a:lnTo>
                  <a:cubicBezTo>
                    <a:pt x="742" y="7653"/>
                    <a:pt x="478" y="8466"/>
                    <a:pt x="477" y="9431"/>
                  </a:cubicBezTo>
                  <a:lnTo>
                    <a:pt x="476" y="11765"/>
                  </a:lnTo>
                  <a:lnTo>
                    <a:pt x="386" y="11765"/>
                  </a:lnTo>
                  <a:cubicBezTo>
                    <a:pt x="173" y="11765"/>
                    <a:pt x="0" y="12234"/>
                    <a:pt x="0" y="12812"/>
                  </a:cubicBezTo>
                  <a:lnTo>
                    <a:pt x="0" y="17084"/>
                  </a:lnTo>
                  <a:cubicBezTo>
                    <a:pt x="0" y="17662"/>
                    <a:pt x="173" y="18132"/>
                    <a:pt x="386" y="18132"/>
                  </a:cubicBezTo>
                  <a:lnTo>
                    <a:pt x="1314" y="18132"/>
                  </a:lnTo>
                  <a:lnTo>
                    <a:pt x="2131" y="18132"/>
                  </a:lnTo>
                  <a:cubicBezTo>
                    <a:pt x="2103" y="17765"/>
                    <a:pt x="2089" y="17382"/>
                    <a:pt x="2089" y="16992"/>
                  </a:cubicBezTo>
                  <a:cubicBezTo>
                    <a:pt x="2089" y="13890"/>
                    <a:pt x="3016" y="11379"/>
                    <a:pt x="4159" y="11379"/>
                  </a:cubicBezTo>
                  <a:cubicBezTo>
                    <a:pt x="5302" y="11379"/>
                    <a:pt x="6229" y="13890"/>
                    <a:pt x="6229" y="16992"/>
                  </a:cubicBezTo>
                  <a:cubicBezTo>
                    <a:pt x="6229" y="17382"/>
                    <a:pt x="6215" y="17765"/>
                    <a:pt x="6187" y="18132"/>
                  </a:cubicBezTo>
                  <a:lnTo>
                    <a:pt x="15164" y="18132"/>
                  </a:lnTo>
                  <a:cubicBezTo>
                    <a:pt x="15136" y="17765"/>
                    <a:pt x="15122" y="17382"/>
                    <a:pt x="15122" y="16992"/>
                  </a:cubicBezTo>
                  <a:cubicBezTo>
                    <a:pt x="15122" y="13890"/>
                    <a:pt x="16047" y="11379"/>
                    <a:pt x="17190" y="11379"/>
                  </a:cubicBezTo>
                  <a:cubicBezTo>
                    <a:pt x="18333" y="11379"/>
                    <a:pt x="19260" y="13890"/>
                    <a:pt x="19260" y="16992"/>
                  </a:cubicBezTo>
                  <a:cubicBezTo>
                    <a:pt x="19260" y="17405"/>
                    <a:pt x="19244" y="17809"/>
                    <a:pt x="19213" y="18196"/>
                  </a:cubicBezTo>
                  <a:lnTo>
                    <a:pt x="20288" y="18196"/>
                  </a:lnTo>
                  <a:lnTo>
                    <a:pt x="20933" y="18196"/>
                  </a:lnTo>
                  <a:lnTo>
                    <a:pt x="21216" y="18196"/>
                  </a:lnTo>
                  <a:cubicBezTo>
                    <a:pt x="21429" y="18196"/>
                    <a:pt x="21600" y="17727"/>
                    <a:pt x="21600" y="17149"/>
                  </a:cubicBezTo>
                  <a:lnTo>
                    <a:pt x="21600" y="12876"/>
                  </a:lnTo>
                  <a:cubicBezTo>
                    <a:pt x="21600" y="12298"/>
                    <a:pt x="21429" y="11829"/>
                    <a:pt x="21216" y="11829"/>
                  </a:cubicBezTo>
                  <a:lnTo>
                    <a:pt x="21123" y="11829"/>
                  </a:lnTo>
                  <a:lnTo>
                    <a:pt x="21123" y="10547"/>
                  </a:lnTo>
                  <a:cubicBezTo>
                    <a:pt x="21122" y="9984"/>
                    <a:pt x="20977" y="9502"/>
                    <a:pt x="20774" y="9390"/>
                  </a:cubicBezTo>
                  <a:cubicBezTo>
                    <a:pt x="19830" y="8871"/>
                    <a:pt x="16833" y="7290"/>
                    <a:pt x="15856" y="6776"/>
                  </a:cubicBezTo>
                  <a:cubicBezTo>
                    <a:pt x="15652" y="6669"/>
                    <a:pt x="15467" y="6407"/>
                    <a:pt x="15318" y="6013"/>
                  </a:cubicBezTo>
                  <a:cubicBezTo>
                    <a:pt x="14863" y="4811"/>
                    <a:pt x="13848" y="2126"/>
                    <a:pt x="13422" y="997"/>
                  </a:cubicBezTo>
                  <a:cubicBezTo>
                    <a:pt x="13177" y="346"/>
                    <a:pt x="12823" y="0"/>
                    <a:pt x="12408" y="0"/>
                  </a:cubicBezTo>
                  <a:lnTo>
                    <a:pt x="8713" y="0"/>
                  </a:lnTo>
                  <a:lnTo>
                    <a:pt x="6576" y="0"/>
                  </a:lnTo>
                  <a:close/>
                  <a:moveTo>
                    <a:pt x="7100" y="1507"/>
                  </a:moveTo>
                  <a:lnTo>
                    <a:pt x="8901" y="1507"/>
                  </a:lnTo>
                  <a:cubicBezTo>
                    <a:pt x="9005" y="1507"/>
                    <a:pt x="9091" y="1729"/>
                    <a:pt x="9095" y="2012"/>
                  </a:cubicBezTo>
                  <a:lnTo>
                    <a:pt x="9165" y="6280"/>
                  </a:lnTo>
                  <a:cubicBezTo>
                    <a:pt x="9171" y="6638"/>
                    <a:pt x="9065" y="6937"/>
                    <a:pt x="8933" y="6937"/>
                  </a:cubicBezTo>
                  <a:lnTo>
                    <a:pt x="5932" y="6937"/>
                  </a:lnTo>
                  <a:cubicBezTo>
                    <a:pt x="5781" y="6937"/>
                    <a:pt x="5677" y="6527"/>
                    <a:pt x="5732" y="6146"/>
                  </a:cubicBezTo>
                  <a:lnTo>
                    <a:pt x="6361" y="2742"/>
                  </a:lnTo>
                  <a:cubicBezTo>
                    <a:pt x="6502" y="1984"/>
                    <a:pt x="6787" y="1507"/>
                    <a:pt x="7100" y="1507"/>
                  </a:cubicBezTo>
                  <a:close/>
                  <a:moveTo>
                    <a:pt x="9960" y="1507"/>
                  </a:moveTo>
                  <a:lnTo>
                    <a:pt x="12525" y="1507"/>
                  </a:lnTo>
                  <a:cubicBezTo>
                    <a:pt x="12815" y="1507"/>
                    <a:pt x="13055" y="1783"/>
                    <a:pt x="13205" y="2288"/>
                  </a:cubicBezTo>
                  <a:lnTo>
                    <a:pt x="14353" y="6142"/>
                  </a:lnTo>
                  <a:cubicBezTo>
                    <a:pt x="14434" y="6412"/>
                    <a:pt x="14288" y="6937"/>
                    <a:pt x="14133" y="6937"/>
                  </a:cubicBezTo>
                  <a:lnTo>
                    <a:pt x="10196" y="6937"/>
                  </a:lnTo>
                  <a:cubicBezTo>
                    <a:pt x="10065" y="6937"/>
                    <a:pt x="9960" y="6688"/>
                    <a:pt x="9947" y="6339"/>
                  </a:cubicBezTo>
                  <a:lnTo>
                    <a:pt x="9779" y="2044"/>
                  </a:lnTo>
                  <a:cubicBezTo>
                    <a:pt x="9768" y="1766"/>
                    <a:pt x="9856" y="1507"/>
                    <a:pt x="9960" y="1507"/>
                  </a:cubicBezTo>
                  <a:close/>
                  <a:moveTo>
                    <a:pt x="4159" y="12389"/>
                  </a:moveTo>
                  <a:cubicBezTo>
                    <a:pt x="3222" y="12389"/>
                    <a:pt x="2463" y="14450"/>
                    <a:pt x="2463" y="16992"/>
                  </a:cubicBezTo>
                  <a:cubicBezTo>
                    <a:pt x="2463" y="19535"/>
                    <a:pt x="3222" y="21600"/>
                    <a:pt x="4159" y="21600"/>
                  </a:cubicBezTo>
                  <a:cubicBezTo>
                    <a:pt x="5096" y="21600"/>
                    <a:pt x="5855" y="19535"/>
                    <a:pt x="5855" y="16992"/>
                  </a:cubicBezTo>
                  <a:cubicBezTo>
                    <a:pt x="5855" y="14450"/>
                    <a:pt x="5096" y="12389"/>
                    <a:pt x="4159" y="12389"/>
                  </a:cubicBezTo>
                  <a:close/>
                  <a:moveTo>
                    <a:pt x="17190" y="12389"/>
                  </a:moveTo>
                  <a:cubicBezTo>
                    <a:pt x="16253" y="12389"/>
                    <a:pt x="15494" y="14450"/>
                    <a:pt x="15494" y="16992"/>
                  </a:cubicBezTo>
                  <a:cubicBezTo>
                    <a:pt x="15494" y="19535"/>
                    <a:pt x="16253" y="21600"/>
                    <a:pt x="17190" y="21600"/>
                  </a:cubicBezTo>
                  <a:cubicBezTo>
                    <a:pt x="18127" y="21600"/>
                    <a:pt x="18888" y="19535"/>
                    <a:pt x="18888" y="16992"/>
                  </a:cubicBezTo>
                  <a:cubicBezTo>
                    <a:pt x="18888" y="14450"/>
                    <a:pt x="18127" y="12389"/>
                    <a:pt x="17190" y="12389"/>
                  </a:cubicBezTo>
                  <a:close/>
                  <a:moveTo>
                    <a:pt x="4159" y="14829"/>
                  </a:moveTo>
                  <a:cubicBezTo>
                    <a:pt x="4599" y="14829"/>
                    <a:pt x="4956" y="15798"/>
                    <a:pt x="4956" y="16992"/>
                  </a:cubicBezTo>
                  <a:cubicBezTo>
                    <a:pt x="4956" y="18187"/>
                    <a:pt x="4599" y="19156"/>
                    <a:pt x="4159" y="19156"/>
                  </a:cubicBezTo>
                  <a:cubicBezTo>
                    <a:pt x="3719" y="19156"/>
                    <a:pt x="3362" y="18187"/>
                    <a:pt x="3362" y="16992"/>
                  </a:cubicBezTo>
                  <a:cubicBezTo>
                    <a:pt x="3362" y="15798"/>
                    <a:pt x="3719" y="14829"/>
                    <a:pt x="4159" y="14829"/>
                  </a:cubicBezTo>
                  <a:close/>
                  <a:moveTo>
                    <a:pt x="17190" y="14829"/>
                  </a:moveTo>
                  <a:cubicBezTo>
                    <a:pt x="17630" y="14829"/>
                    <a:pt x="17987" y="15798"/>
                    <a:pt x="17987" y="16992"/>
                  </a:cubicBezTo>
                  <a:cubicBezTo>
                    <a:pt x="17987" y="18187"/>
                    <a:pt x="17630" y="19156"/>
                    <a:pt x="17190" y="19156"/>
                  </a:cubicBezTo>
                  <a:cubicBezTo>
                    <a:pt x="16750" y="19156"/>
                    <a:pt x="16393" y="18187"/>
                    <a:pt x="16393" y="16992"/>
                  </a:cubicBezTo>
                  <a:cubicBezTo>
                    <a:pt x="16393" y="15798"/>
                    <a:pt x="16750" y="14829"/>
                    <a:pt x="17190" y="14829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8" name="Cash"/>
            <p:cNvSpPr/>
            <p:nvPr/>
          </p:nvSpPr>
          <p:spPr>
            <a:xfrm>
              <a:off x="1967089" y="2653245"/>
              <a:ext cx="1533005" cy="628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0071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3019" y="1846"/>
                  </a:moveTo>
                  <a:lnTo>
                    <a:pt x="9380" y="1846"/>
                  </a:lnTo>
                  <a:cubicBezTo>
                    <a:pt x="8379" y="3482"/>
                    <a:pt x="7686" y="6872"/>
                    <a:pt x="7686" y="10802"/>
                  </a:cubicBezTo>
                  <a:cubicBezTo>
                    <a:pt x="7686" y="14732"/>
                    <a:pt x="8379" y="18118"/>
                    <a:pt x="9380" y="19754"/>
                  </a:cubicBezTo>
                  <a:lnTo>
                    <a:pt x="3019" y="19754"/>
                  </a:lnTo>
                  <a:cubicBezTo>
                    <a:pt x="2835" y="16931"/>
                    <a:pt x="1920" y="14704"/>
                    <a:pt x="762" y="14256"/>
                  </a:cubicBezTo>
                  <a:lnTo>
                    <a:pt x="762" y="7344"/>
                  </a:lnTo>
                  <a:cubicBezTo>
                    <a:pt x="1920" y="6896"/>
                    <a:pt x="2835" y="4669"/>
                    <a:pt x="3019" y="1846"/>
                  </a:cubicBezTo>
                  <a:close/>
                  <a:moveTo>
                    <a:pt x="12080" y="1846"/>
                  </a:moveTo>
                  <a:lnTo>
                    <a:pt x="18581" y="1846"/>
                  </a:lnTo>
                  <a:cubicBezTo>
                    <a:pt x="18765" y="4669"/>
                    <a:pt x="19678" y="6896"/>
                    <a:pt x="20836" y="7344"/>
                  </a:cubicBezTo>
                  <a:lnTo>
                    <a:pt x="20836" y="14256"/>
                  </a:lnTo>
                  <a:cubicBezTo>
                    <a:pt x="19678" y="14704"/>
                    <a:pt x="18765" y="16931"/>
                    <a:pt x="18581" y="19754"/>
                  </a:cubicBezTo>
                  <a:lnTo>
                    <a:pt x="12080" y="19754"/>
                  </a:lnTo>
                  <a:cubicBezTo>
                    <a:pt x="13080" y="18118"/>
                    <a:pt x="13772" y="14732"/>
                    <a:pt x="13772" y="10802"/>
                  </a:cubicBezTo>
                  <a:cubicBezTo>
                    <a:pt x="13772" y="6872"/>
                    <a:pt x="13080" y="3482"/>
                    <a:pt x="12080" y="1846"/>
                  </a:cubicBezTo>
                  <a:close/>
                  <a:moveTo>
                    <a:pt x="4544" y="7884"/>
                  </a:moveTo>
                  <a:cubicBezTo>
                    <a:pt x="4232" y="7884"/>
                    <a:pt x="3921" y="8174"/>
                    <a:pt x="3683" y="8754"/>
                  </a:cubicBezTo>
                  <a:cubicBezTo>
                    <a:pt x="3208" y="9913"/>
                    <a:pt x="3208" y="11795"/>
                    <a:pt x="3683" y="12953"/>
                  </a:cubicBezTo>
                  <a:cubicBezTo>
                    <a:pt x="4159" y="14112"/>
                    <a:pt x="4929" y="14112"/>
                    <a:pt x="5404" y="12953"/>
                  </a:cubicBezTo>
                  <a:cubicBezTo>
                    <a:pt x="5880" y="11795"/>
                    <a:pt x="5880" y="9913"/>
                    <a:pt x="5404" y="8754"/>
                  </a:cubicBezTo>
                  <a:cubicBezTo>
                    <a:pt x="5167" y="8174"/>
                    <a:pt x="4855" y="7884"/>
                    <a:pt x="4544" y="7884"/>
                  </a:cubicBezTo>
                  <a:close/>
                  <a:moveTo>
                    <a:pt x="16914" y="7884"/>
                  </a:moveTo>
                  <a:cubicBezTo>
                    <a:pt x="16603" y="7884"/>
                    <a:pt x="16291" y="8174"/>
                    <a:pt x="16054" y="8754"/>
                  </a:cubicBezTo>
                  <a:cubicBezTo>
                    <a:pt x="15578" y="9913"/>
                    <a:pt x="15578" y="11795"/>
                    <a:pt x="16054" y="12953"/>
                  </a:cubicBezTo>
                  <a:cubicBezTo>
                    <a:pt x="16529" y="14112"/>
                    <a:pt x="17301" y="14112"/>
                    <a:pt x="17776" y="12953"/>
                  </a:cubicBezTo>
                  <a:cubicBezTo>
                    <a:pt x="18252" y="11795"/>
                    <a:pt x="18252" y="9913"/>
                    <a:pt x="17776" y="8754"/>
                  </a:cubicBezTo>
                  <a:cubicBezTo>
                    <a:pt x="17539" y="8174"/>
                    <a:pt x="17226" y="7884"/>
                    <a:pt x="16914" y="788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29" name="Open Book"/>
            <p:cNvSpPr/>
            <p:nvPr/>
          </p:nvSpPr>
          <p:spPr>
            <a:xfrm>
              <a:off x="833128" y="1662103"/>
              <a:ext cx="802472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74" y="0"/>
                  </a:moveTo>
                  <a:lnTo>
                    <a:pt x="12381" y="2366"/>
                  </a:lnTo>
                  <a:lnTo>
                    <a:pt x="12373" y="2368"/>
                  </a:lnTo>
                  <a:cubicBezTo>
                    <a:pt x="11868" y="2611"/>
                    <a:pt x="11498" y="3043"/>
                    <a:pt x="11273" y="3649"/>
                  </a:cubicBezTo>
                  <a:cubicBezTo>
                    <a:pt x="11070" y="4192"/>
                    <a:pt x="11055" y="4701"/>
                    <a:pt x="11055" y="4845"/>
                  </a:cubicBezTo>
                  <a:lnTo>
                    <a:pt x="11055" y="5127"/>
                  </a:lnTo>
                  <a:lnTo>
                    <a:pt x="20346" y="1249"/>
                  </a:lnTo>
                  <a:lnTo>
                    <a:pt x="19907" y="1017"/>
                  </a:lnTo>
                  <a:lnTo>
                    <a:pt x="11770" y="4414"/>
                  </a:lnTo>
                  <a:cubicBezTo>
                    <a:pt x="12018" y="4052"/>
                    <a:pt x="12419" y="3735"/>
                    <a:pt x="12972" y="3468"/>
                  </a:cubicBezTo>
                  <a:lnTo>
                    <a:pt x="19369" y="735"/>
                  </a:lnTo>
                  <a:lnTo>
                    <a:pt x="18934" y="505"/>
                  </a:lnTo>
                  <a:lnTo>
                    <a:pt x="12837" y="3109"/>
                  </a:lnTo>
                  <a:lnTo>
                    <a:pt x="12830" y="3113"/>
                  </a:lnTo>
                  <a:cubicBezTo>
                    <a:pt x="12227" y="3403"/>
                    <a:pt x="11780" y="3756"/>
                    <a:pt x="11494" y="4167"/>
                  </a:cubicBezTo>
                  <a:cubicBezTo>
                    <a:pt x="11607" y="3668"/>
                    <a:pt x="11876" y="3033"/>
                    <a:pt x="12515" y="2723"/>
                  </a:cubicBezTo>
                  <a:lnTo>
                    <a:pt x="18411" y="230"/>
                  </a:lnTo>
                  <a:lnTo>
                    <a:pt x="17974" y="0"/>
                  </a:lnTo>
                  <a:close/>
                  <a:moveTo>
                    <a:pt x="3633" y="2"/>
                  </a:moveTo>
                  <a:lnTo>
                    <a:pt x="3194" y="231"/>
                  </a:lnTo>
                  <a:lnTo>
                    <a:pt x="9084" y="2723"/>
                  </a:lnTo>
                  <a:cubicBezTo>
                    <a:pt x="9723" y="3033"/>
                    <a:pt x="9992" y="3668"/>
                    <a:pt x="10105" y="4167"/>
                  </a:cubicBezTo>
                  <a:cubicBezTo>
                    <a:pt x="9819" y="3756"/>
                    <a:pt x="9371" y="3403"/>
                    <a:pt x="8768" y="3113"/>
                  </a:cubicBezTo>
                  <a:lnTo>
                    <a:pt x="2670" y="507"/>
                  </a:lnTo>
                  <a:lnTo>
                    <a:pt x="2233" y="736"/>
                  </a:lnTo>
                  <a:lnTo>
                    <a:pt x="8626" y="3468"/>
                  </a:lnTo>
                  <a:cubicBezTo>
                    <a:pt x="9179" y="3735"/>
                    <a:pt x="9581" y="4051"/>
                    <a:pt x="9828" y="4414"/>
                  </a:cubicBezTo>
                  <a:lnTo>
                    <a:pt x="1694" y="1019"/>
                  </a:lnTo>
                  <a:lnTo>
                    <a:pt x="1254" y="1250"/>
                  </a:lnTo>
                  <a:lnTo>
                    <a:pt x="10543" y="5127"/>
                  </a:lnTo>
                  <a:lnTo>
                    <a:pt x="10543" y="4845"/>
                  </a:lnTo>
                  <a:cubicBezTo>
                    <a:pt x="10544" y="4701"/>
                    <a:pt x="10528" y="4192"/>
                    <a:pt x="10326" y="3649"/>
                  </a:cubicBezTo>
                  <a:cubicBezTo>
                    <a:pt x="10100" y="3043"/>
                    <a:pt x="9730" y="2611"/>
                    <a:pt x="9226" y="2368"/>
                  </a:cubicBezTo>
                  <a:lnTo>
                    <a:pt x="3633" y="2"/>
                  </a:lnTo>
                  <a:close/>
                  <a:moveTo>
                    <a:pt x="0" y="1735"/>
                  </a:moveTo>
                  <a:lnTo>
                    <a:pt x="0" y="17289"/>
                  </a:lnTo>
                  <a:lnTo>
                    <a:pt x="8756" y="20993"/>
                  </a:lnTo>
                  <a:lnTo>
                    <a:pt x="8756" y="5441"/>
                  </a:lnTo>
                  <a:lnTo>
                    <a:pt x="0" y="1735"/>
                  </a:lnTo>
                  <a:close/>
                  <a:moveTo>
                    <a:pt x="21600" y="1735"/>
                  </a:moveTo>
                  <a:lnTo>
                    <a:pt x="12844" y="5441"/>
                  </a:lnTo>
                  <a:lnTo>
                    <a:pt x="12844" y="20993"/>
                  </a:lnTo>
                  <a:lnTo>
                    <a:pt x="21600" y="17289"/>
                  </a:lnTo>
                  <a:lnTo>
                    <a:pt x="21600" y="1735"/>
                  </a:lnTo>
                  <a:close/>
                  <a:moveTo>
                    <a:pt x="9325" y="5827"/>
                  </a:moveTo>
                  <a:lnTo>
                    <a:pt x="9325" y="21600"/>
                  </a:lnTo>
                  <a:lnTo>
                    <a:pt x="12275" y="21600"/>
                  </a:lnTo>
                  <a:lnTo>
                    <a:pt x="12275" y="5827"/>
                  </a:lnTo>
                  <a:lnTo>
                    <a:pt x="9325" y="582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0" name="Graduation Cap"/>
            <p:cNvSpPr/>
            <p:nvPr/>
          </p:nvSpPr>
          <p:spPr>
            <a:xfrm>
              <a:off x="123504" y="2591961"/>
              <a:ext cx="1512096" cy="827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6520"/>
                  </a:lnTo>
                  <a:lnTo>
                    <a:pt x="10800" y="13043"/>
                  </a:lnTo>
                  <a:lnTo>
                    <a:pt x="18745" y="8243"/>
                  </a:lnTo>
                  <a:lnTo>
                    <a:pt x="18745" y="10509"/>
                  </a:lnTo>
                  <a:cubicBezTo>
                    <a:pt x="18606" y="10673"/>
                    <a:pt x="18515" y="10958"/>
                    <a:pt x="18515" y="11282"/>
                  </a:cubicBezTo>
                  <a:cubicBezTo>
                    <a:pt x="18515" y="11519"/>
                    <a:pt x="18563" y="11733"/>
                    <a:pt x="18644" y="11896"/>
                  </a:cubicBezTo>
                  <a:cubicBezTo>
                    <a:pt x="18499" y="12008"/>
                    <a:pt x="18399" y="12270"/>
                    <a:pt x="18399" y="12574"/>
                  </a:cubicBezTo>
                  <a:lnTo>
                    <a:pt x="18399" y="21301"/>
                  </a:lnTo>
                  <a:cubicBezTo>
                    <a:pt x="18553" y="21484"/>
                    <a:pt x="18772" y="21600"/>
                    <a:pt x="19018" y="21600"/>
                  </a:cubicBezTo>
                  <a:cubicBezTo>
                    <a:pt x="19264" y="21600"/>
                    <a:pt x="19483" y="21484"/>
                    <a:pt x="19637" y="21301"/>
                  </a:cubicBezTo>
                  <a:lnTo>
                    <a:pt x="19637" y="12556"/>
                  </a:lnTo>
                  <a:cubicBezTo>
                    <a:pt x="19637" y="12255"/>
                    <a:pt x="19538" y="11998"/>
                    <a:pt x="19396" y="11887"/>
                  </a:cubicBezTo>
                  <a:cubicBezTo>
                    <a:pt x="19474" y="11725"/>
                    <a:pt x="19523" y="11515"/>
                    <a:pt x="19523" y="11282"/>
                  </a:cubicBezTo>
                  <a:cubicBezTo>
                    <a:pt x="19523" y="10958"/>
                    <a:pt x="19430" y="10673"/>
                    <a:pt x="19292" y="10509"/>
                  </a:cubicBezTo>
                  <a:lnTo>
                    <a:pt x="19292" y="7913"/>
                  </a:lnTo>
                  <a:lnTo>
                    <a:pt x="21600" y="6520"/>
                  </a:lnTo>
                  <a:lnTo>
                    <a:pt x="10800" y="0"/>
                  </a:lnTo>
                  <a:close/>
                  <a:moveTo>
                    <a:pt x="10819" y="5598"/>
                  </a:moveTo>
                  <a:cubicBezTo>
                    <a:pt x="11223" y="5598"/>
                    <a:pt x="11551" y="5819"/>
                    <a:pt x="11551" y="6091"/>
                  </a:cubicBezTo>
                  <a:cubicBezTo>
                    <a:pt x="11551" y="6364"/>
                    <a:pt x="11223" y="6584"/>
                    <a:pt x="10819" y="6584"/>
                  </a:cubicBezTo>
                  <a:cubicBezTo>
                    <a:pt x="10414" y="6584"/>
                    <a:pt x="10084" y="6364"/>
                    <a:pt x="10084" y="6091"/>
                  </a:cubicBezTo>
                  <a:cubicBezTo>
                    <a:pt x="10084" y="5819"/>
                    <a:pt x="10414" y="5598"/>
                    <a:pt x="10819" y="5598"/>
                  </a:cubicBezTo>
                  <a:close/>
                  <a:moveTo>
                    <a:pt x="16068" y="10691"/>
                  </a:moveTo>
                  <a:lnTo>
                    <a:pt x="10800" y="13872"/>
                  </a:lnTo>
                  <a:lnTo>
                    <a:pt x="5535" y="10694"/>
                  </a:lnTo>
                  <a:cubicBezTo>
                    <a:pt x="4861" y="12240"/>
                    <a:pt x="4431" y="14116"/>
                    <a:pt x="4188" y="16122"/>
                  </a:cubicBezTo>
                  <a:cubicBezTo>
                    <a:pt x="6908" y="16652"/>
                    <a:pt x="9240" y="18095"/>
                    <a:pt x="10748" y="20074"/>
                  </a:cubicBezTo>
                  <a:cubicBezTo>
                    <a:pt x="12275" y="18069"/>
                    <a:pt x="14648" y="16613"/>
                    <a:pt x="17413" y="16101"/>
                  </a:cubicBezTo>
                  <a:cubicBezTo>
                    <a:pt x="17170" y="14102"/>
                    <a:pt x="16740" y="12232"/>
                    <a:pt x="16068" y="1069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1" name="Female"/>
            <p:cNvSpPr/>
            <p:nvPr/>
          </p:nvSpPr>
          <p:spPr>
            <a:xfrm>
              <a:off x="1925979" y="1634604"/>
              <a:ext cx="335909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2" name="Female"/>
            <p:cNvSpPr/>
            <p:nvPr/>
          </p:nvSpPr>
          <p:spPr>
            <a:xfrm>
              <a:off x="2767196" y="1634604"/>
              <a:ext cx="335909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3" name="Female"/>
            <p:cNvSpPr/>
            <p:nvPr/>
          </p:nvSpPr>
          <p:spPr>
            <a:xfrm>
              <a:off x="2355173" y="1634604"/>
              <a:ext cx="335909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extrusionOk="0">
                  <a:moveTo>
                    <a:pt x="10652" y="0"/>
                  </a:moveTo>
                  <a:cubicBezTo>
                    <a:pt x="9610" y="0"/>
                    <a:pt x="8570" y="182"/>
                    <a:pt x="7774" y="547"/>
                  </a:cubicBezTo>
                  <a:cubicBezTo>
                    <a:pt x="6184" y="1276"/>
                    <a:pt x="6184" y="2458"/>
                    <a:pt x="7774" y="3188"/>
                  </a:cubicBezTo>
                  <a:cubicBezTo>
                    <a:pt x="9365" y="3917"/>
                    <a:pt x="11943" y="3917"/>
                    <a:pt x="13534" y="3188"/>
                  </a:cubicBezTo>
                  <a:cubicBezTo>
                    <a:pt x="15124" y="2458"/>
                    <a:pt x="15124" y="1276"/>
                    <a:pt x="13534" y="547"/>
                  </a:cubicBezTo>
                  <a:cubicBezTo>
                    <a:pt x="12738" y="182"/>
                    <a:pt x="11695" y="0"/>
                    <a:pt x="10652" y="0"/>
                  </a:cubicBezTo>
                  <a:close/>
                  <a:moveTo>
                    <a:pt x="7859" y="4109"/>
                  </a:moveTo>
                  <a:cubicBezTo>
                    <a:pt x="5671" y="4109"/>
                    <a:pt x="4499" y="4934"/>
                    <a:pt x="4153" y="5420"/>
                  </a:cubicBezTo>
                  <a:lnTo>
                    <a:pt x="50" y="11877"/>
                  </a:lnTo>
                  <a:cubicBezTo>
                    <a:pt x="-150" y="12205"/>
                    <a:pt x="268" y="12546"/>
                    <a:pt x="985" y="12638"/>
                  </a:cubicBezTo>
                  <a:cubicBezTo>
                    <a:pt x="1106" y="12653"/>
                    <a:pt x="1229" y="12661"/>
                    <a:pt x="1349" y="12661"/>
                  </a:cubicBezTo>
                  <a:cubicBezTo>
                    <a:pt x="1938" y="12661"/>
                    <a:pt x="2478" y="12482"/>
                    <a:pt x="2644" y="12209"/>
                  </a:cubicBezTo>
                  <a:lnTo>
                    <a:pt x="6269" y="6537"/>
                  </a:lnTo>
                  <a:lnTo>
                    <a:pt x="6994" y="6537"/>
                  </a:lnTo>
                  <a:cubicBezTo>
                    <a:pt x="6989" y="6544"/>
                    <a:pt x="6983" y="6551"/>
                    <a:pt x="6979" y="6558"/>
                  </a:cubicBezTo>
                  <a:lnTo>
                    <a:pt x="2405" y="14438"/>
                  </a:lnTo>
                  <a:cubicBezTo>
                    <a:pt x="2329" y="14570"/>
                    <a:pt x="2506" y="14676"/>
                    <a:pt x="2803" y="14676"/>
                  </a:cubicBezTo>
                  <a:lnTo>
                    <a:pt x="6067" y="14676"/>
                  </a:lnTo>
                  <a:lnTo>
                    <a:pt x="6067" y="20674"/>
                  </a:lnTo>
                  <a:cubicBezTo>
                    <a:pt x="6067" y="21185"/>
                    <a:pt x="6972" y="21600"/>
                    <a:pt x="8087" y="21600"/>
                  </a:cubicBezTo>
                  <a:cubicBezTo>
                    <a:pt x="9203" y="21600"/>
                    <a:pt x="10104" y="21185"/>
                    <a:pt x="10104" y="20674"/>
                  </a:cubicBezTo>
                  <a:lnTo>
                    <a:pt x="10104" y="14676"/>
                  </a:lnTo>
                  <a:cubicBezTo>
                    <a:pt x="10326" y="14676"/>
                    <a:pt x="10531" y="14676"/>
                    <a:pt x="10608" y="14676"/>
                  </a:cubicBezTo>
                  <a:cubicBezTo>
                    <a:pt x="10695" y="14676"/>
                    <a:pt x="10945" y="14676"/>
                    <a:pt x="11201" y="14676"/>
                  </a:cubicBezTo>
                  <a:lnTo>
                    <a:pt x="11201" y="20674"/>
                  </a:lnTo>
                  <a:cubicBezTo>
                    <a:pt x="11201" y="21185"/>
                    <a:pt x="12105" y="21600"/>
                    <a:pt x="13221" y="21600"/>
                  </a:cubicBezTo>
                  <a:cubicBezTo>
                    <a:pt x="14337" y="21600"/>
                    <a:pt x="15238" y="21185"/>
                    <a:pt x="15238" y="20674"/>
                  </a:cubicBezTo>
                  <a:lnTo>
                    <a:pt x="15238" y="14676"/>
                  </a:lnTo>
                  <a:lnTo>
                    <a:pt x="18410" y="14676"/>
                  </a:lnTo>
                  <a:cubicBezTo>
                    <a:pt x="18706" y="14676"/>
                    <a:pt x="18887" y="14570"/>
                    <a:pt x="18811" y="14438"/>
                  </a:cubicBezTo>
                  <a:lnTo>
                    <a:pt x="14237" y="6558"/>
                  </a:lnTo>
                  <a:cubicBezTo>
                    <a:pt x="14233" y="6551"/>
                    <a:pt x="14227" y="6544"/>
                    <a:pt x="14222" y="6537"/>
                  </a:cubicBezTo>
                  <a:lnTo>
                    <a:pt x="14932" y="6537"/>
                  </a:lnTo>
                  <a:lnTo>
                    <a:pt x="18656" y="12192"/>
                  </a:lnTo>
                  <a:cubicBezTo>
                    <a:pt x="18827" y="12463"/>
                    <a:pt x="19364" y="12638"/>
                    <a:pt x="19948" y="12638"/>
                  </a:cubicBezTo>
                  <a:cubicBezTo>
                    <a:pt x="20072" y="12638"/>
                    <a:pt x="20199" y="12631"/>
                    <a:pt x="20324" y="12614"/>
                  </a:cubicBezTo>
                  <a:cubicBezTo>
                    <a:pt x="21038" y="12519"/>
                    <a:pt x="21450" y="12177"/>
                    <a:pt x="21244" y="11850"/>
                  </a:cubicBezTo>
                  <a:lnTo>
                    <a:pt x="17037" y="5432"/>
                  </a:lnTo>
                  <a:lnTo>
                    <a:pt x="17022" y="5407"/>
                  </a:lnTo>
                  <a:cubicBezTo>
                    <a:pt x="16669" y="4924"/>
                    <a:pt x="15494" y="4112"/>
                    <a:pt x="13328" y="4112"/>
                  </a:cubicBezTo>
                  <a:cubicBezTo>
                    <a:pt x="13316" y="4112"/>
                    <a:pt x="13303" y="4112"/>
                    <a:pt x="13291" y="4112"/>
                  </a:cubicBezTo>
                  <a:lnTo>
                    <a:pt x="12768" y="4114"/>
                  </a:lnTo>
                  <a:cubicBezTo>
                    <a:pt x="12732" y="4113"/>
                    <a:pt x="12698" y="4109"/>
                    <a:pt x="12662" y="4109"/>
                  </a:cubicBezTo>
                  <a:lnTo>
                    <a:pt x="7859" y="41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4" name="DETERMINANTS OF ACCESS…"/>
            <p:cNvSpPr txBox="1"/>
            <p:nvPr/>
          </p:nvSpPr>
          <p:spPr>
            <a:xfrm>
              <a:off x="-725107" y="3222771"/>
              <a:ext cx="6223360" cy="1795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9046" tIns="19046" rIns="19046" bIns="19046" numCol="1" anchor="ctr">
              <a:spAutoFit/>
            </a:bodyPr>
            <a:lstStyle/>
            <a:p>
              <a:pPr lvl="1" algn="ctr"/>
              <a:r>
                <a:rPr sz="1866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DETERMINANTS OF ACCESS</a:t>
              </a:r>
            </a:p>
            <a:p>
              <a:pPr lvl="1" algn="ctr"/>
              <a:r>
                <a:rPr sz="1866" dirty="0"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TO DIAGNOSIS AND CARE</a:t>
              </a:r>
            </a:p>
          </p:txBody>
        </p:sp>
        <p:sp>
          <p:nvSpPr>
            <p:cNvPr id="35" name="Male"/>
            <p:cNvSpPr/>
            <p:nvPr/>
          </p:nvSpPr>
          <p:spPr>
            <a:xfrm>
              <a:off x="3202553" y="1662103"/>
              <a:ext cx="275349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6" name="Male"/>
            <p:cNvSpPr/>
            <p:nvPr/>
          </p:nvSpPr>
          <p:spPr>
            <a:xfrm>
              <a:off x="3614577" y="1662103"/>
              <a:ext cx="275348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0777" y="0"/>
                  </a:moveTo>
                  <a:cubicBezTo>
                    <a:pt x="9509" y="0"/>
                    <a:pt x="8239" y="180"/>
                    <a:pt x="7271" y="540"/>
                  </a:cubicBezTo>
                  <a:cubicBezTo>
                    <a:pt x="5335" y="1259"/>
                    <a:pt x="5335" y="2425"/>
                    <a:pt x="7271" y="3144"/>
                  </a:cubicBezTo>
                  <a:cubicBezTo>
                    <a:pt x="9206" y="3863"/>
                    <a:pt x="12348" y="3863"/>
                    <a:pt x="14284" y="3144"/>
                  </a:cubicBezTo>
                  <a:cubicBezTo>
                    <a:pt x="16220" y="2425"/>
                    <a:pt x="16220" y="1259"/>
                    <a:pt x="14284" y="540"/>
                  </a:cubicBezTo>
                  <a:cubicBezTo>
                    <a:pt x="13316" y="180"/>
                    <a:pt x="12046" y="0"/>
                    <a:pt x="10777" y="0"/>
                  </a:cubicBezTo>
                  <a:close/>
                  <a:moveTo>
                    <a:pt x="4845" y="4060"/>
                  </a:moveTo>
                  <a:cubicBezTo>
                    <a:pt x="2970" y="4060"/>
                    <a:pt x="1445" y="4331"/>
                    <a:pt x="907" y="4563"/>
                  </a:cubicBezTo>
                  <a:cubicBezTo>
                    <a:pt x="-23" y="4963"/>
                    <a:pt x="-21" y="5438"/>
                    <a:pt x="8" y="5606"/>
                  </a:cubicBezTo>
                  <a:lnTo>
                    <a:pt x="8" y="12393"/>
                  </a:lnTo>
                  <a:cubicBezTo>
                    <a:pt x="8" y="12733"/>
                    <a:pt x="732" y="13004"/>
                    <a:pt x="1648" y="13004"/>
                  </a:cubicBezTo>
                  <a:cubicBezTo>
                    <a:pt x="2563" y="13004"/>
                    <a:pt x="3292" y="12728"/>
                    <a:pt x="3292" y="12393"/>
                  </a:cubicBezTo>
                  <a:lnTo>
                    <a:pt x="3292" y="6777"/>
                  </a:lnTo>
                  <a:lnTo>
                    <a:pt x="4791" y="6777"/>
                  </a:lnTo>
                  <a:lnTo>
                    <a:pt x="4791" y="12641"/>
                  </a:lnTo>
                  <a:lnTo>
                    <a:pt x="4804" y="12641"/>
                  </a:lnTo>
                  <a:lnTo>
                    <a:pt x="4804" y="20628"/>
                  </a:lnTo>
                  <a:cubicBezTo>
                    <a:pt x="4804" y="21163"/>
                    <a:pt x="5982" y="21600"/>
                    <a:pt x="7421" y="21600"/>
                  </a:cubicBezTo>
                  <a:cubicBezTo>
                    <a:pt x="8860" y="21600"/>
                    <a:pt x="10037" y="21163"/>
                    <a:pt x="10037" y="20628"/>
                  </a:cubicBezTo>
                  <a:lnTo>
                    <a:pt x="10037" y="12641"/>
                  </a:lnTo>
                  <a:lnTo>
                    <a:pt x="10777" y="12641"/>
                  </a:lnTo>
                  <a:lnTo>
                    <a:pt x="11504" y="12641"/>
                  </a:lnTo>
                  <a:lnTo>
                    <a:pt x="11504" y="20628"/>
                  </a:lnTo>
                  <a:cubicBezTo>
                    <a:pt x="11504" y="21163"/>
                    <a:pt x="12682" y="21600"/>
                    <a:pt x="14121" y="21600"/>
                  </a:cubicBezTo>
                  <a:cubicBezTo>
                    <a:pt x="15559" y="21600"/>
                    <a:pt x="16737" y="21163"/>
                    <a:pt x="16737" y="20628"/>
                  </a:cubicBezTo>
                  <a:lnTo>
                    <a:pt x="16737" y="12636"/>
                  </a:lnTo>
                  <a:lnTo>
                    <a:pt x="16750" y="12636"/>
                  </a:lnTo>
                  <a:lnTo>
                    <a:pt x="16750" y="6772"/>
                  </a:lnTo>
                  <a:lnTo>
                    <a:pt x="18249" y="6772"/>
                  </a:lnTo>
                  <a:lnTo>
                    <a:pt x="18249" y="12388"/>
                  </a:lnTo>
                  <a:cubicBezTo>
                    <a:pt x="18249" y="12728"/>
                    <a:pt x="18973" y="12997"/>
                    <a:pt x="19889" y="12997"/>
                  </a:cubicBezTo>
                  <a:cubicBezTo>
                    <a:pt x="20805" y="12997"/>
                    <a:pt x="21533" y="12723"/>
                    <a:pt x="21533" y="12388"/>
                  </a:cubicBezTo>
                  <a:lnTo>
                    <a:pt x="21533" y="5606"/>
                  </a:lnTo>
                  <a:cubicBezTo>
                    <a:pt x="21577" y="5438"/>
                    <a:pt x="21564" y="4957"/>
                    <a:pt x="20634" y="4563"/>
                  </a:cubicBezTo>
                  <a:cubicBezTo>
                    <a:pt x="20096" y="4336"/>
                    <a:pt x="18566" y="4060"/>
                    <a:pt x="16691" y="4060"/>
                  </a:cubicBezTo>
                  <a:lnTo>
                    <a:pt x="10777" y="4060"/>
                  </a:lnTo>
                  <a:lnTo>
                    <a:pt x="4845" y="406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7" name="Home"/>
            <p:cNvSpPr/>
            <p:nvPr/>
          </p:nvSpPr>
          <p:spPr>
            <a:xfrm>
              <a:off x="2318838" y="0"/>
              <a:ext cx="829507" cy="74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1938"/>
                  </a:lnTo>
                  <a:lnTo>
                    <a:pt x="3392" y="11938"/>
                  </a:lnTo>
                  <a:lnTo>
                    <a:pt x="3392" y="21600"/>
                  </a:lnTo>
                  <a:lnTo>
                    <a:pt x="8837" y="21600"/>
                  </a:lnTo>
                  <a:lnTo>
                    <a:pt x="8837" y="13819"/>
                  </a:lnTo>
                  <a:lnTo>
                    <a:pt x="12694" y="13819"/>
                  </a:lnTo>
                  <a:lnTo>
                    <a:pt x="12694" y="21600"/>
                  </a:lnTo>
                  <a:lnTo>
                    <a:pt x="18160" y="21600"/>
                  </a:lnTo>
                  <a:lnTo>
                    <a:pt x="18160" y="11938"/>
                  </a:lnTo>
                  <a:lnTo>
                    <a:pt x="21600" y="11938"/>
                  </a:lnTo>
                  <a:lnTo>
                    <a:pt x="18160" y="8135"/>
                  </a:lnTo>
                  <a:lnTo>
                    <a:pt x="18160" y="3553"/>
                  </a:lnTo>
                  <a:lnTo>
                    <a:pt x="16218" y="3553"/>
                  </a:lnTo>
                  <a:lnTo>
                    <a:pt x="16218" y="598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8" name="Compass"/>
            <p:cNvSpPr/>
            <p:nvPr/>
          </p:nvSpPr>
          <p:spPr>
            <a:xfrm>
              <a:off x="3500094" y="742975"/>
              <a:ext cx="728064" cy="72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4" y="0"/>
                    <a:pt x="0" y="4844"/>
                    <a:pt x="0" y="10800"/>
                  </a:cubicBezTo>
                  <a:cubicBezTo>
                    <a:pt x="0" y="16756"/>
                    <a:pt x="4844" y="21600"/>
                    <a:pt x="10800" y="21600"/>
                  </a:cubicBezTo>
                  <a:cubicBezTo>
                    <a:pt x="16756" y="21600"/>
                    <a:pt x="21600" y="16756"/>
                    <a:pt x="21600" y="10800"/>
                  </a:cubicBezTo>
                  <a:cubicBezTo>
                    <a:pt x="21600" y="4844"/>
                    <a:pt x="16756" y="0"/>
                    <a:pt x="10800" y="0"/>
                  </a:cubicBezTo>
                  <a:close/>
                  <a:moveTo>
                    <a:pt x="10454" y="1411"/>
                  </a:moveTo>
                  <a:lnTo>
                    <a:pt x="11146" y="1411"/>
                  </a:lnTo>
                  <a:lnTo>
                    <a:pt x="11146" y="2528"/>
                  </a:lnTo>
                  <a:cubicBezTo>
                    <a:pt x="11146" y="2717"/>
                    <a:pt x="10994" y="2874"/>
                    <a:pt x="10800" y="2874"/>
                  </a:cubicBezTo>
                  <a:cubicBezTo>
                    <a:pt x="10611" y="2874"/>
                    <a:pt x="10454" y="2717"/>
                    <a:pt x="10454" y="2528"/>
                  </a:cubicBezTo>
                  <a:lnTo>
                    <a:pt x="10454" y="1411"/>
                  </a:lnTo>
                  <a:close/>
                  <a:moveTo>
                    <a:pt x="15407" y="4688"/>
                  </a:moveTo>
                  <a:lnTo>
                    <a:pt x="12059" y="11762"/>
                  </a:lnTo>
                  <a:lnTo>
                    <a:pt x="6183" y="16929"/>
                  </a:lnTo>
                  <a:lnTo>
                    <a:pt x="9531" y="9855"/>
                  </a:lnTo>
                  <a:lnTo>
                    <a:pt x="15407" y="4688"/>
                  </a:lnTo>
                  <a:close/>
                  <a:moveTo>
                    <a:pt x="10800" y="9877"/>
                  </a:moveTo>
                  <a:cubicBezTo>
                    <a:pt x="10292" y="9877"/>
                    <a:pt x="9877" y="10292"/>
                    <a:pt x="9877" y="10800"/>
                  </a:cubicBezTo>
                  <a:cubicBezTo>
                    <a:pt x="9877" y="11313"/>
                    <a:pt x="10292" y="11725"/>
                    <a:pt x="10800" y="11725"/>
                  </a:cubicBezTo>
                  <a:cubicBezTo>
                    <a:pt x="11308" y="11725"/>
                    <a:pt x="11723" y="11308"/>
                    <a:pt x="11723" y="10800"/>
                  </a:cubicBezTo>
                  <a:cubicBezTo>
                    <a:pt x="11723" y="10292"/>
                    <a:pt x="11308" y="9877"/>
                    <a:pt x="10800" y="9877"/>
                  </a:cubicBezTo>
                  <a:close/>
                  <a:moveTo>
                    <a:pt x="19079" y="10456"/>
                  </a:moveTo>
                  <a:lnTo>
                    <a:pt x="20196" y="10456"/>
                  </a:lnTo>
                  <a:lnTo>
                    <a:pt x="20196" y="11146"/>
                  </a:lnTo>
                  <a:lnTo>
                    <a:pt x="19079" y="11146"/>
                  </a:lnTo>
                  <a:cubicBezTo>
                    <a:pt x="18890" y="11146"/>
                    <a:pt x="18733" y="10994"/>
                    <a:pt x="18733" y="10800"/>
                  </a:cubicBezTo>
                  <a:cubicBezTo>
                    <a:pt x="18733" y="10611"/>
                    <a:pt x="18890" y="10456"/>
                    <a:pt x="19079" y="10456"/>
                  </a:cubicBezTo>
                  <a:close/>
                  <a:moveTo>
                    <a:pt x="1409" y="10461"/>
                  </a:moveTo>
                  <a:lnTo>
                    <a:pt x="2528" y="10461"/>
                  </a:lnTo>
                  <a:cubicBezTo>
                    <a:pt x="2717" y="10455"/>
                    <a:pt x="2872" y="10612"/>
                    <a:pt x="2872" y="10807"/>
                  </a:cubicBezTo>
                  <a:cubicBezTo>
                    <a:pt x="2872" y="10996"/>
                    <a:pt x="2717" y="11151"/>
                    <a:pt x="2528" y="11151"/>
                  </a:cubicBezTo>
                  <a:lnTo>
                    <a:pt x="1409" y="11151"/>
                  </a:lnTo>
                  <a:lnTo>
                    <a:pt x="1409" y="10461"/>
                  </a:lnTo>
                  <a:close/>
                  <a:moveTo>
                    <a:pt x="10805" y="18733"/>
                  </a:moveTo>
                  <a:cubicBezTo>
                    <a:pt x="10994" y="18733"/>
                    <a:pt x="11151" y="18890"/>
                    <a:pt x="11151" y="19079"/>
                  </a:cubicBezTo>
                  <a:lnTo>
                    <a:pt x="11151" y="20196"/>
                  </a:lnTo>
                  <a:lnTo>
                    <a:pt x="10459" y="20196"/>
                  </a:lnTo>
                  <a:lnTo>
                    <a:pt x="10459" y="19079"/>
                  </a:lnTo>
                  <a:cubicBezTo>
                    <a:pt x="10454" y="18884"/>
                    <a:pt x="10611" y="18733"/>
                    <a:pt x="10805" y="1873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39" name="Suitcase"/>
            <p:cNvSpPr/>
            <p:nvPr/>
          </p:nvSpPr>
          <p:spPr>
            <a:xfrm>
              <a:off x="3843541" y="2591961"/>
              <a:ext cx="867190" cy="7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87" y="0"/>
                  </a:moveTo>
                  <a:lnTo>
                    <a:pt x="6487" y="2989"/>
                  </a:lnTo>
                  <a:lnTo>
                    <a:pt x="4591" y="2989"/>
                  </a:lnTo>
                  <a:lnTo>
                    <a:pt x="4591" y="2214"/>
                  </a:lnTo>
                  <a:lnTo>
                    <a:pt x="2409" y="2214"/>
                  </a:lnTo>
                  <a:lnTo>
                    <a:pt x="2409" y="2989"/>
                  </a:lnTo>
                  <a:cubicBezTo>
                    <a:pt x="1080" y="2995"/>
                    <a:pt x="0" y="4263"/>
                    <a:pt x="0" y="5808"/>
                  </a:cubicBezTo>
                  <a:lnTo>
                    <a:pt x="0" y="18781"/>
                  </a:lnTo>
                  <a:cubicBezTo>
                    <a:pt x="0" y="20332"/>
                    <a:pt x="1085" y="21600"/>
                    <a:pt x="2414" y="21600"/>
                  </a:cubicBezTo>
                  <a:lnTo>
                    <a:pt x="19185" y="21600"/>
                  </a:lnTo>
                  <a:cubicBezTo>
                    <a:pt x="20513" y="21600"/>
                    <a:pt x="21600" y="20332"/>
                    <a:pt x="21600" y="18781"/>
                  </a:cubicBezTo>
                  <a:lnTo>
                    <a:pt x="21600" y="5808"/>
                  </a:lnTo>
                  <a:cubicBezTo>
                    <a:pt x="21600" y="4257"/>
                    <a:pt x="20515" y="2989"/>
                    <a:pt x="19191" y="2989"/>
                  </a:cubicBezTo>
                  <a:lnTo>
                    <a:pt x="19191" y="2214"/>
                  </a:lnTo>
                  <a:lnTo>
                    <a:pt x="17009" y="2214"/>
                  </a:lnTo>
                  <a:lnTo>
                    <a:pt x="17009" y="2989"/>
                  </a:lnTo>
                  <a:lnTo>
                    <a:pt x="15113" y="2989"/>
                  </a:lnTo>
                  <a:lnTo>
                    <a:pt x="15113" y="0"/>
                  </a:lnTo>
                  <a:lnTo>
                    <a:pt x="6487" y="0"/>
                  </a:lnTo>
                  <a:close/>
                  <a:moveTo>
                    <a:pt x="7940" y="1690"/>
                  </a:moveTo>
                  <a:lnTo>
                    <a:pt x="13660" y="1690"/>
                  </a:lnTo>
                  <a:lnTo>
                    <a:pt x="13660" y="2983"/>
                  </a:lnTo>
                  <a:lnTo>
                    <a:pt x="7940" y="2983"/>
                  </a:lnTo>
                  <a:lnTo>
                    <a:pt x="7940" y="169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  <p:sp>
          <p:nvSpPr>
            <p:cNvPr id="40" name="Stethoscope"/>
            <p:cNvSpPr/>
            <p:nvPr/>
          </p:nvSpPr>
          <p:spPr>
            <a:xfrm>
              <a:off x="5054179" y="2515548"/>
              <a:ext cx="888147" cy="90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extrusionOk="0">
                  <a:moveTo>
                    <a:pt x="4660" y="0"/>
                  </a:moveTo>
                  <a:cubicBezTo>
                    <a:pt x="4486" y="0"/>
                    <a:pt x="4333" y="77"/>
                    <a:pt x="4229" y="199"/>
                  </a:cubicBezTo>
                  <a:lnTo>
                    <a:pt x="3737" y="123"/>
                  </a:lnTo>
                  <a:cubicBezTo>
                    <a:pt x="3611" y="103"/>
                    <a:pt x="3497" y="199"/>
                    <a:pt x="3497" y="325"/>
                  </a:cubicBezTo>
                  <a:lnTo>
                    <a:pt x="3497" y="356"/>
                  </a:lnTo>
                  <a:lnTo>
                    <a:pt x="3192" y="356"/>
                  </a:lnTo>
                  <a:cubicBezTo>
                    <a:pt x="2222" y="356"/>
                    <a:pt x="1316" y="783"/>
                    <a:pt x="707" y="1529"/>
                  </a:cubicBezTo>
                  <a:cubicBezTo>
                    <a:pt x="99" y="2274"/>
                    <a:pt x="-132" y="3240"/>
                    <a:pt x="73" y="4176"/>
                  </a:cubicBezTo>
                  <a:lnTo>
                    <a:pt x="1323" y="9889"/>
                  </a:lnTo>
                  <a:cubicBezTo>
                    <a:pt x="1244" y="9911"/>
                    <a:pt x="1177" y="9959"/>
                    <a:pt x="1132" y="10027"/>
                  </a:cubicBezTo>
                  <a:cubicBezTo>
                    <a:pt x="1084" y="10102"/>
                    <a:pt x="1067" y="10189"/>
                    <a:pt x="1086" y="10275"/>
                  </a:cubicBezTo>
                  <a:lnTo>
                    <a:pt x="1696" y="13068"/>
                  </a:lnTo>
                  <a:cubicBezTo>
                    <a:pt x="2020" y="14547"/>
                    <a:pt x="3366" y="15619"/>
                    <a:pt x="4897" y="15619"/>
                  </a:cubicBezTo>
                  <a:lnTo>
                    <a:pt x="5236" y="15619"/>
                  </a:lnTo>
                  <a:lnTo>
                    <a:pt x="5236" y="18509"/>
                  </a:lnTo>
                  <a:cubicBezTo>
                    <a:pt x="5236" y="20214"/>
                    <a:pt x="6701" y="21600"/>
                    <a:pt x="8502" y="21600"/>
                  </a:cubicBezTo>
                  <a:cubicBezTo>
                    <a:pt x="9813" y="21600"/>
                    <a:pt x="10992" y="20863"/>
                    <a:pt x="11506" y="19721"/>
                  </a:cubicBezTo>
                  <a:lnTo>
                    <a:pt x="11522" y="19689"/>
                  </a:lnTo>
                  <a:lnTo>
                    <a:pt x="14654" y="8875"/>
                  </a:lnTo>
                  <a:cubicBezTo>
                    <a:pt x="14936" y="8011"/>
                    <a:pt x="15813" y="7407"/>
                    <a:pt x="16787" y="7407"/>
                  </a:cubicBezTo>
                  <a:cubicBezTo>
                    <a:pt x="18016" y="7407"/>
                    <a:pt x="19016" y="8335"/>
                    <a:pt x="19016" y="9475"/>
                  </a:cubicBezTo>
                  <a:lnTo>
                    <a:pt x="19016" y="12151"/>
                  </a:lnTo>
                  <a:cubicBezTo>
                    <a:pt x="18200" y="12375"/>
                    <a:pt x="17601" y="13113"/>
                    <a:pt x="17601" y="13991"/>
                  </a:cubicBezTo>
                  <a:cubicBezTo>
                    <a:pt x="17601" y="15047"/>
                    <a:pt x="18466" y="15902"/>
                    <a:pt x="19534" y="15902"/>
                  </a:cubicBezTo>
                  <a:cubicBezTo>
                    <a:pt x="20602" y="15902"/>
                    <a:pt x="21468" y="15047"/>
                    <a:pt x="21468" y="13991"/>
                  </a:cubicBezTo>
                  <a:cubicBezTo>
                    <a:pt x="21468" y="13113"/>
                    <a:pt x="20869" y="12375"/>
                    <a:pt x="20053" y="12151"/>
                  </a:cubicBezTo>
                  <a:lnTo>
                    <a:pt x="20053" y="9475"/>
                  </a:lnTo>
                  <a:cubicBezTo>
                    <a:pt x="20053" y="7770"/>
                    <a:pt x="18588" y="6382"/>
                    <a:pt x="16787" y="6382"/>
                  </a:cubicBezTo>
                  <a:cubicBezTo>
                    <a:pt x="15341" y="6382"/>
                    <a:pt x="14085" y="7261"/>
                    <a:pt x="13663" y="8570"/>
                  </a:cubicBezTo>
                  <a:lnTo>
                    <a:pt x="10545" y="19335"/>
                  </a:lnTo>
                  <a:cubicBezTo>
                    <a:pt x="10189" y="20090"/>
                    <a:pt x="9392" y="20575"/>
                    <a:pt x="8502" y="20575"/>
                  </a:cubicBezTo>
                  <a:cubicBezTo>
                    <a:pt x="7273" y="20575"/>
                    <a:pt x="6273" y="19649"/>
                    <a:pt x="6273" y="18509"/>
                  </a:cubicBezTo>
                  <a:lnTo>
                    <a:pt x="6273" y="15619"/>
                  </a:lnTo>
                  <a:lnTo>
                    <a:pt x="6612" y="15619"/>
                  </a:lnTo>
                  <a:cubicBezTo>
                    <a:pt x="8143" y="15619"/>
                    <a:pt x="9489" y="14547"/>
                    <a:pt x="9813" y="13068"/>
                  </a:cubicBezTo>
                  <a:lnTo>
                    <a:pt x="10423" y="10275"/>
                  </a:lnTo>
                  <a:cubicBezTo>
                    <a:pt x="10442" y="10189"/>
                    <a:pt x="10426" y="10102"/>
                    <a:pt x="10377" y="10027"/>
                  </a:cubicBezTo>
                  <a:cubicBezTo>
                    <a:pt x="10333" y="9959"/>
                    <a:pt x="10265" y="9911"/>
                    <a:pt x="10186" y="9889"/>
                  </a:cubicBezTo>
                  <a:lnTo>
                    <a:pt x="11438" y="4176"/>
                  </a:lnTo>
                  <a:cubicBezTo>
                    <a:pt x="11643" y="3240"/>
                    <a:pt x="11411" y="2274"/>
                    <a:pt x="10802" y="1529"/>
                  </a:cubicBezTo>
                  <a:cubicBezTo>
                    <a:pt x="10193" y="783"/>
                    <a:pt x="9287" y="356"/>
                    <a:pt x="8318" y="356"/>
                  </a:cubicBezTo>
                  <a:lnTo>
                    <a:pt x="8014" y="356"/>
                  </a:lnTo>
                  <a:lnTo>
                    <a:pt x="8014" y="325"/>
                  </a:lnTo>
                  <a:cubicBezTo>
                    <a:pt x="8014" y="199"/>
                    <a:pt x="7898" y="103"/>
                    <a:pt x="7772" y="123"/>
                  </a:cubicBezTo>
                  <a:lnTo>
                    <a:pt x="7281" y="199"/>
                  </a:lnTo>
                  <a:cubicBezTo>
                    <a:pt x="7177" y="77"/>
                    <a:pt x="7025" y="0"/>
                    <a:pt x="6851" y="0"/>
                  </a:cubicBezTo>
                  <a:cubicBezTo>
                    <a:pt x="6382" y="0"/>
                    <a:pt x="6382" y="1121"/>
                    <a:pt x="6851" y="1121"/>
                  </a:cubicBezTo>
                  <a:cubicBezTo>
                    <a:pt x="7025" y="1121"/>
                    <a:pt x="7177" y="1042"/>
                    <a:pt x="7281" y="920"/>
                  </a:cubicBezTo>
                  <a:lnTo>
                    <a:pt x="7772" y="998"/>
                  </a:lnTo>
                  <a:cubicBezTo>
                    <a:pt x="7898" y="1018"/>
                    <a:pt x="8014" y="920"/>
                    <a:pt x="8014" y="794"/>
                  </a:cubicBezTo>
                  <a:lnTo>
                    <a:pt x="8014" y="765"/>
                  </a:lnTo>
                  <a:lnTo>
                    <a:pt x="8318" y="765"/>
                  </a:lnTo>
                  <a:cubicBezTo>
                    <a:pt x="9161" y="765"/>
                    <a:pt x="9950" y="1137"/>
                    <a:pt x="10480" y="1786"/>
                  </a:cubicBezTo>
                  <a:cubicBezTo>
                    <a:pt x="11009" y="2435"/>
                    <a:pt x="11211" y="3274"/>
                    <a:pt x="11032" y="4088"/>
                  </a:cubicBezTo>
                  <a:lnTo>
                    <a:pt x="9782" y="9801"/>
                  </a:lnTo>
                  <a:cubicBezTo>
                    <a:pt x="9609" y="9775"/>
                    <a:pt x="9441" y="9886"/>
                    <a:pt x="9404" y="10058"/>
                  </a:cubicBezTo>
                  <a:lnTo>
                    <a:pt x="8793" y="12848"/>
                  </a:lnTo>
                  <a:cubicBezTo>
                    <a:pt x="8573" y="13856"/>
                    <a:pt x="7656" y="14588"/>
                    <a:pt x="6612" y="14588"/>
                  </a:cubicBezTo>
                  <a:lnTo>
                    <a:pt x="4899" y="14588"/>
                  </a:lnTo>
                  <a:cubicBezTo>
                    <a:pt x="3855" y="14588"/>
                    <a:pt x="2937" y="13856"/>
                    <a:pt x="2716" y="12848"/>
                  </a:cubicBezTo>
                  <a:lnTo>
                    <a:pt x="2106" y="10058"/>
                  </a:lnTo>
                  <a:cubicBezTo>
                    <a:pt x="2087" y="9971"/>
                    <a:pt x="2036" y="9897"/>
                    <a:pt x="1961" y="9849"/>
                  </a:cubicBezTo>
                  <a:cubicBezTo>
                    <a:pt x="1891" y="9805"/>
                    <a:pt x="1808" y="9789"/>
                    <a:pt x="1727" y="9801"/>
                  </a:cubicBezTo>
                  <a:lnTo>
                    <a:pt x="477" y="4088"/>
                  </a:lnTo>
                  <a:cubicBezTo>
                    <a:pt x="299" y="3274"/>
                    <a:pt x="502" y="2435"/>
                    <a:pt x="1031" y="1786"/>
                  </a:cubicBezTo>
                  <a:cubicBezTo>
                    <a:pt x="1561" y="1137"/>
                    <a:pt x="2348" y="765"/>
                    <a:pt x="3192" y="765"/>
                  </a:cubicBezTo>
                  <a:lnTo>
                    <a:pt x="3497" y="765"/>
                  </a:lnTo>
                  <a:lnTo>
                    <a:pt x="3497" y="794"/>
                  </a:lnTo>
                  <a:cubicBezTo>
                    <a:pt x="3497" y="920"/>
                    <a:pt x="3611" y="1018"/>
                    <a:pt x="3737" y="998"/>
                  </a:cubicBezTo>
                  <a:lnTo>
                    <a:pt x="4229" y="920"/>
                  </a:lnTo>
                  <a:cubicBezTo>
                    <a:pt x="4333" y="1042"/>
                    <a:pt x="4486" y="1121"/>
                    <a:pt x="4660" y="1121"/>
                  </a:cubicBezTo>
                  <a:cubicBezTo>
                    <a:pt x="5129" y="1121"/>
                    <a:pt x="5129" y="0"/>
                    <a:pt x="4660" y="0"/>
                  </a:cubicBezTo>
                  <a:close/>
                  <a:moveTo>
                    <a:pt x="19016" y="12768"/>
                  </a:moveTo>
                  <a:lnTo>
                    <a:pt x="19016" y="13314"/>
                  </a:lnTo>
                  <a:cubicBezTo>
                    <a:pt x="18817" y="13467"/>
                    <a:pt x="18688" y="13705"/>
                    <a:pt x="18688" y="13973"/>
                  </a:cubicBezTo>
                  <a:cubicBezTo>
                    <a:pt x="18688" y="14433"/>
                    <a:pt x="19068" y="14808"/>
                    <a:pt x="19534" y="14808"/>
                  </a:cubicBezTo>
                  <a:cubicBezTo>
                    <a:pt x="20001" y="14808"/>
                    <a:pt x="20380" y="14433"/>
                    <a:pt x="20380" y="13973"/>
                  </a:cubicBezTo>
                  <a:cubicBezTo>
                    <a:pt x="20380" y="13705"/>
                    <a:pt x="20251" y="13467"/>
                    <a:pt x="20053" y="13314"/>
                  </a:cubicBezTo>
                  <a:lnTo>
                    <a:pt x="20053" y="12768"/>
                  </a:lnTo>
                  <a:cubicBezTo>
                    <a:pt x="20526" y="12967"/>
                    <a:pt x="20857" y="13432"/>
                    <a:pt x="20857" y="13973"/>
                  </a:cubicBezTo>
                  <a:cubicBezTo>
                    <a:pt x="20857" y="14694"/>
                    <a:pt x="20265" y="15282"/>
                    <a:pt x="19534" y="15282"/>
                  </a:cubicBezTo>
                  <a:cubicBezTo>
                    <a:pt x="18804" y="15282"/>
                    <a:pt x="18209" y="14694"/>
                    <a:pt x="18209" y="13973"/>
                  </a:cubicBezTo>
                  <a:cubicBezTo>
                    <a:pt x="18209" y="13432"/>
                    <a:pt x="18542" y="12967"/>
                    <a:pt x="19016" y="12768"/>
                  </a:cubicBez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66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endParaRPr>
            </a:p>
          </p:txBody>
        </p:sp>
      </p:grpSp>
      <p:sp>
        <p:nvSpPr>
          <p:cNvPr id="41" name="Double Arrow"/>
          <p:cNvSpPr/>
          <p:nvPr/>
        </p:nvSpPr>
        <p:spPr>
          <a:xfrm>
            <a:off x="4717076" y="3590173"/>
            <a:ext cx="2535722" cy="476127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2" name="Arrow"/>
          <p:cNvSpPr/>
          <p:nvPr/>
        </p:nvSpPr>
        <p:spPr>
          <a:xfrm rot="2700000">
            <a:off x="4006732" y="5280772"/>
            <a:ext cx="631369" cy="47612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3" name="SPATIAL HETEROGENEITY IN…"/>
          <p:cNvSpPr txBox="1"/>
          <p:nvPr/>
        </p:nvSpPr>
        <p:spPr>
          <a:xfrm>
            <a:off x="4635548" y="5971413"/>
            <a:ext cx="2734523" cy="61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6" tIns="19046" rIns="19046" bIns="19046" anchor="ctr">
            <a:spAutoFit/>
          </a:bodyPr>
          <a:lstStyle/>
          <a:p>
            <a:pPr algn="ctr"/>
            <a:r>
              <a:rPr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SPATIAL HETEROGENEITY IN</a:t>
            </a:r>
          </a:p>
          <a:p>
            <a:pPr algn="ctr"/>
            <a:r>
              <a:rPr sz="1866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EPIDEMIOLOGY</a:t>
            </a:r>
          </a:p>
        </p:txBody>
      </p:sp>
      <p:sp>
        <p:nvSpPr>
          <p:cNvPr id="44" name="Arrow"/>
          <p:cNvSpPr/>
          <p:nvPr/>
        </p:nvSpPr>
        <p:spPr>
          <a:xfrm rot="8100000">
            <a:off x="7471060" y="5280773"/>
            <a:ext cx="631369" cy="476127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45" name="SPATIAL HETEROGENEITY IN…">
            <a:extLst>
              <a:ext uri="{FF2B5EF4-FFF2-40B4-BE49-F238E27FC236}">
                <a16:creationId xmlns:a16="http://schemas.microsoft.com/office/drawing/2014/main" id="{EE6E3EED-53D7-944F-A610-8E725982413C}"/>
              </a:ext>
            </a:extLst>
          </p:cNvPr>
          <p:cNvSpPr txBox="1"/>
          <p:nvPr/>
        </p:nvSpPr>
        <p:spPr>
          <a:xfrm>
            <a:off x="5853165" y="4774835"/>
            <a:ext cx="482496" cy="407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46" tIns="19046" rIns="19046" bIns="19046" anchor="ctr">
            <a:spAutoFit/>
          </a:bodyPr>
          <a:lstStyle/>
          <a:p>
            <a:pPr algn="ctr"/>
            <a:r>
              <a:rPr lang="en-GB" sz="2399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HIV</a:t>
            </a:r>
            <a:endParaRPr sz="2399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31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6C94D1-C114-E34B-BAE3-D431B606CE8C}"/>
              </a:ext>
            </a:extLst>
          </p:cNvPr>
          <p:cNvSpPr/>
          <p:nvPr/>
        </p:nvSpPr>
        <p:spPr>
          <a:xfrm>
            <a:off x="9826199" y="-1"/>
            <a:ext cx="2362626" cy="107180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55E606D-2260-DE41-B7D9-D43627CDD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183" y="-3085"/>
            <a:ext cx="1094999" cy="1094999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A7F4FC-609E-1949-AB53-F71B6593C412}"/>
              </a:ext>
            </a:extLst>
          </p:cNvPr>
          <p:cNvSpPr txBox="1"/>
          <p:nvPr/>
        </p:nvSpPr>
        <p:spPr>
          <a:xfrm>
            <a:off x="9404570" y="1081626"/>
            <a:ext cx="168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</a:lstStyle>
          <a:p>
            <a:r>
              <a:rPr lang="en-US" dirty="0"/>
              <a:t>McEwen</a:t>
            </a:r>
          </a:p>
          <a:p>
            <a:r>
              <a:rPr lang="en-US" dirty="0"/>
              <a:t> </a:t>
            </a:r>
            <a:r>
              <a:rPr lang="en-US" dirty="0" err="1"/>
              <a:t>Khundi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7BCDB0-2550-FA43-B100-00BAB248528A}"/>
              </a:ext>
            </a:extLst>
          </p:cNvPr>
          <p:cNvSpPr txBox="1"/>
          <p:nvPr/>
        </p:nvSpPr>
        <p:spPr>
          <a:xfrm>
            <a:off x="10074" y="1592418"/>
            <a:ext cx="6470782" cy="1103671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pPr algn="l"/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Using Routine TB programs and TB prevalence data to identify TB hotspots</a:t>
            </a:r>
          </a:p>
          <a:p>
            <a:pPr algn="l"/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72A802A-A975-47B0-94DF-02C52116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782" y="2589471"/>
            <a:ext cx="5489530" cy="393506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ED1AC91-C0C4-4D81-961F-8C2D0B6CF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8" b="18389"/>
          <a:stretch/>
        </p:blipFill>
        <p:spPr>
          <a:xfrm>
            <a:off x="299271" y="2426880"/>
            <a:ext cx="6071696" cy="3887825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7CEF54D-BC2C-4D69-811A-83F12C7012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3"/>
          <a:stretch/>
        </p:blipFill>
        <p:spPr>
          <a:xfrm>
            <a:off x="10921222" y="892"/>
            <a:ext cx="1039091" cy="1039091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C9223-4E49-4C43-9AA8-A1827E41B9FE}"/>
              </a:ext>
            </a:extLst>
          </p:cNvPr>
          <p:cNvSpPr txBox="1"/>
          <p:nvPr/>
        </p:nvSpPr>
        <p:spPr>
          <a:xfrm>
            <a:off x="6274496" y="1544691"/>
            <a:ext cx="5822997" cy="1103671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High ratio of prevalence to notification rates of TB  in populous outskirt areas of the city, </a:t>
            </a:r>
            <a:r>
              <a:rPr lang="en-US" sz="1866" dirty="0" err="1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Bangwe</a:t>
            </a:r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, </a:t>
            </a:r>
            <a:r>
              <a:rPr lang="en-US" sz="1866" dirty="0" err="1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Chilomoni</a:t>
            </a:r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 </a:t>
            </a:r>
            <a:r>
              <a:rPr lang="en-US" sz="1866" dirty="0" err="1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Chilimba</a:t>
            </a:r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 and Sochi</a:t>
            </a:r>
          </a:p>
          <a:p>
            <a:pPr algn="l"/>
            <a:r>
              <a:rPr lang="en-US" sz="1866" dirty="0">
                <a:solidFill>
                  <a:srgbClr val="007462"/>
                </a:solidFill>
                <a:latin typeface="Oswald" pitchFamily="2" charset="77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2469BB8-AFB4-3C41-BF17-1D2414488A74}"/>
              </a:ext>
            </a:extLst>
          </p:cNvPr>
          <p:cNvSpPr txBox="1">
            <a:spLocks/>
          </p:cNvSpPr>
          <p:nvPr/>
        </p:nvSpPr>
        <p:spPr>
          <a:xfrm>
            <a:off x="1465520" y="128723"/>
            <a:ext cx="9759866" cy="831383"/>
          </a:xfrm>
          <a:prstGeom prst="rect">
            <a:avLst/>
          </a:prstGeom>
        </p:spPr>
        <p:txBody>
          <a:bodyPr vert="horz" lIns="0" tIns="51937" rIns="0" bIns="51937" rtlCol="0" anchor="ctr" anchorCtr="0">
            <a:noAutofit/>
          </a:bodyPr>
          <a:lstStyle>
            <a:lvl1pPr algn="l" defTabSz="779252" rtl="0" eaLnBrk="1" latinLnBrk="0" hangingPunct="1">
              <a:spcBef>
                <a:spcPct val="0"/>
              </a:spcBef>
              <a:buNone/>
              <a:def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" pitchFamily="2" charset="0"/>
                <a:ea typeface="+mj-ea"/>
                <a:cs typeface="Gill Sans SemiBold" panose="020B0502020104020203" pitchFamily="34" charset="-79"/>
              </a:defRPr>
            </a:lvl1pPr>
          </a:lstStyle>
          <a:p>
            <a:r>
              <a:rPr lang="en-GB" sz="3199" dirty="0">
                <a:latin typeface="Playfair Display" pitchFamily="2" charset="77"/>
              </a:rPr>
              <a:t>Spatially targeted TB interventions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07D995-94CA-7143-8035-CA571466AEC1}"/>
              </a:ext>
            </a:extLst>
          </p:cNvPr>
          <p:cNvSpPr txBox="1"/>
          <p:nvPr/>
        </p:nvSpPr>
        <p:spPr>
          <a:xfrm>
            <a:off x="-1319172" y="1090065"/>
            <a:ext cx="132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McEwen </a:t>
            </a:r>
            <a:r>
              <a:rPr lang="en-US" sz="1600" b="1" dirty="0" err="1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Khundi</a:t>
            </a:r>
            <a:endParaRPr lang="en-US" sz="1600" b="1" dirty="0">
              <a:solidFill>
                <a:schemeClr val="accent2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98A13E-953C-E94B-96B5-364E5C86DAC8}"/>
              </a:ext>
            </a:extLst>
          </p:cNvPr>
          <p:cNvSpPr txBox="1"/>
          <p:nvPr/>
        </p:nvSpPr>
        <p:spPr>
          <a:xfrm>
            <a:off x="10835085" y="1072206"/>
            <a:ext cx="132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James Carpenter</a:t>
            </a:r>
          </a:p>
        </p:txBody>
      </p:sp>
      <p:pic>
        <p:nvPicPr>
          <p:cNvPr id="21" name="Picture 2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458CD35-FA85-9148-BAF0-57D27826A9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353" y="35287"/>
            <a:ext cx="1021202" cy="1021202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C1B55F-4942-5E4B-9B78-4D467E01168B}"/>
              </a:ext>
            </a:extLst>
          </p:cNvPr>
          <p:cNvSpPr txBox="1"/>
          <p:nvPr/>
        </p:nvSpPr>
        <p:spPr>
          <a:xfrm>
            <a:off x="8218305" y="1079363"/>
            <a:ext cx="16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Peter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MacPherson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98542-3A2D-6741-AC11-A1466A0D79DD}"/>
              </a:ext>
            </a:extLst>
          </p:cNvPr>
          <p:cNvSpPr txBox="1"/>
          <p:nvPr/>
        </p:nvSpPr>
        <p:spPr>
          <a:xfrm>
            <a:off x="401782" y="6314705"/>
            <a:ext cx="625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MacPherson BMC Medicine 2016, </a:t>
            </a:r>
            <a:r>
              <a:rPr lang="en-US" dirty="0" err="1"/>
              <a:t>Khundi</a:t>
            </a:r>
            <a:r>
              <a:rPr lang="en-US" dirty="0"/>
              <a:t> Epi Infect 2021 </a:t>
            </a:r>
          </a:p>
        </p:txBody>
      </p:sp>
    </p:spTree>
    <p:extLst>
      <p:ext uri="{BB962C8B-B14F-4D97-AF65-F5344CB8AC3E}">
        <p14:creationId xmlns:p14="http://schemas.microsoft.com/office/powerpoint/2010/main" val="2388657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0FAD-AD2C-A04F-8982-948265C8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layfair Display" pitchFamily="2" charset="77"/>
              </a:rPr>
              <a:t>Statistical “triggers” for local public health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49FC1D-027B-FE42-839C-F7AA99E4C189}"/>
              </a:ext>
            </a:extLst>
          </p:cNvPr>
          <p:cNvSpPr txBox="1"/>
          <p:nvPr/>
        </p:nvSpPr>
        <p:spPr>
          <a:xfrm>
            <a:off x="267150" y="1955933"/>
            <a:ext cx="2137219" cy="488502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Demographic data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E400C330-814E-A543-8553-56F47B0EEF14}"/>
              </a:ext>
            </a:extLst>
          </p:cNvPr>
          <p:cNvCxnSpPr>
            <a:cxnSpLocks/>
          </p:cNvCxnSpPr>
          <p:nvPr/>
        </p:nvCxnSpPr>
        <p:spPr>
          <a:xfrm>
            <a:off x="1845732" y="2200151"/>
            <a:ext cx="950915" cy="827895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124828-025B-1C45-B891-474C08663897}"/>
              </a:ext>
            </a:extLst>
          </p:cNvPr>
          <p:cNvSpPr txBox="1"/>
          <p:nvPr/>
        </p:nvSpPr>
        <p:spPr>
          <a:xfrm>
            <a:off x="275500" y="3211188"/>
            <a:ext cx="2137219" cy="488502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Disease risk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A3098-0D6B-E740-93EB-6DA271F6E162}"/>
              </a:ext>
            </a:extLst>
          </p:cNvPr>
          <p:cNvSpPr txBox="1"/>
          <p:nvPr/>
        </p:nvSpPr>
        <p:spPr>
          <a:xfrm>
            <a:off x="275499" y="5659695"/>
            <a:ext cx="2355159" cy="734724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Surveillance data</a:t>
            </a:r>
          </a:p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(Notifications/mortality)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F262AE-6AFF-7F49-B810-A985BF383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9" t="9923" r="31551" b="4202"/>
          <a:stretch/>
        </p:blipFill>
        <p:spPr>
          <a:xfrm>
            <a:off x="2927494" y="2688591"/>
            <a:ext cx="2137219" cy="3544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776DA3-C725-8E40-ADA7-45713DBA9607}"/>
              </a:ext>
            </a:extLst>
          </p:cNvPr>
          <p:cNvSpPr txBox="1"/>
          <p:nvPr/>
        </p:nvSpPr>
        <p:spPr>
          <a:xfrm>
            <a:off x="3016544" y="2053580"/>
            <a:ext cx="1959119" cy="488502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pPr algn="ctr"/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Hotspot detection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2FF872-A8AC-DC40-BE95-4978E76D2754}"/>
              </a:ext>
            </a:extLst>
          </p:cNvPr>
          <p:cNvSpPr txBox="1"/>
          <p:nvPr/>
        </p:nvSpPr>
        <p:spPr>
          <a:xfrm>
            <a:off x="6094413" y="2053580"/>
            <a:ext cx="2315321" cy="488502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pPr algn="ctr"/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Statistical exceedances</a:t>
            </a: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28B6FEFE-718B-1544-9642-BDD52DF0B6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560" y="2622325"/>
            <a:ext cx="3884246" cy="3884246"/>
          </a:xfrm>
          <a:prstGeom prst="rect">
            <a:avLst/>
          </a:prstGeom>
        </p:spPr>
      </p:pic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A22454F2-F868-7548-8B08-0C1CF9F39AA0}"/>
              </a:ext>
            </a:extLst>
          </p:cNvPr>
          <p:cNvCxnSpPr>
            <a:cxnSpLocks/>
            <a:stCxn id="8" idx="2"/>
          </p:cNvCxnSpPr>
          <p:nvPr/>
        </p:nvCxnSpPr>
        <p:spPr>
          <a:xfrm rot="16200000" flipH="1">
            <a:off x="1840113" y="3203686"/>
            <a:ext cx="460530" cy="1452537"/>
          </a:xfrm>
          <a:prstGeom prst="bentConnector2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F0E3FD1-D805-F340-AB85-E92D7193D8EE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1969061" y="4832107"/>
            <a:ext cx="311606" cy="1343570"/>
          </a:xfrm>
          <a:prstGeom prst="bentConnector2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2706BA-9974-3848-AF7C-52D9FA209995}"/>
              </a:ext>
            </a:extLst>
          </p:cNvPr>
          <p:cNvSpPr txBox="1"/>
          <p:nvPr/>
        </p:nvSpPr>
        <p:spPr>
          <a:xfrm>
            <a:off x="267150" y="1545294"/>
            <a:ext cx="2913634" cy="529411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866" b="1" dirty="0">
                <a:solidFill>
                  <a:srgbClr val="00746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NEIGHBOURHOOD INPUTS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D0FF93-D952-384D-801D-92B79E461E70}"/>
              </a:ext>
            </a:extLst>
          </p:cNvPr>
          <p:cNvSpPr txBox="1"/>
          <p:nvPr/>
        </p:nvSpPr>
        <p:spPr>
          <a:xfrm>
            <a:off x="4193733" y="1545294"/>
            <a:ext cx="2594921" cy="529411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pPr algn="ctr"/>
            <a:r>
              <a:rPr lang="en-US" sz="1866" b="1" dirty="0">
                <a:solidFill>
                  <a:srgbClr val="00746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PREDICTIVE MODEL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C0603C-3527-5F47-937A-D55AA7DABE14}"/>
              </a:ext>
            </a:extLst>
          </p:cNvPr>
          <p:cNvSpPr txBox="1"/>
          <p:nvPr/>
        </p:nvSpPr>
        <p:spPr>
          <a:xfrm>
            <a:off x="9422683" y="1545294"/>
            <a:ext cx="2594921" cy="529411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pPr algn="ctr"/>
            <a:r>
              <a:rPr lang="en-US" sz="1866" b="1" dirty="0">
                <a:solidFill>
                  <a:srgbClr val="00746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PUBLIC HEALTH ACTION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8B9697A7-9DEC-ED40-BB28-CD8896D9DF60}"/>
              </a:ext>
            </a:extLst>
          </p:cNvPr>
          <p:cNvCxnSpPr>
            <a:cxnSpLocks/>
          </p:cNvCxnSpPr>
          <p:nvPr/>
        </p:nvCxnSpPr>
        <p:spPr>
          <a:xfrm flipV="1">
            <a:off x="9210652" y="2688590"/>
            <a:ext cx="615545" cy="42190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F494E60F-4916-8A4F-B36A-AF1065E70C28}"/>
              </a:ext>
            </a:extLst>
          </p:cNvPr>
          <p:cNvCxnSpPr>
            <a:cxnSpLocks/>
          </p:cNvCxnSpPr>
          <p:nvPr/>
        </p:nvCxnSpPr>
        <p:spPr>
          <a:xfrm flipV="1">
            <a:off x="9210652" y="4038953"/>
            <a:ext cx="615545" cy="421906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2622364F-C2D2-1946-869C-DA38464FFB67}"/>
              </a:ext>
            </a:extLst>
          </p:cNvPr>
          <p:cNvCxnSpPr>
            <a:cxnSpLocks/>
          </p:cNvCxnSpPr>
          <p:nvPr/>
        </p:nvCxnSpPr>
        <p:spPr>
          <a:xfrm>
            <a:off x="9210652" y="5098551"/>
            <a:ext cx="1053455" cy="559128"/>
          </a:xfrm>
          <a:prstGeom prst="bentConnector3">
            <a:avLst>
              <a:gd name="adj1" fmla="val 99927"/>
            </a:avLst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77B89E0-F517-0B43-8F40-DBAC8FF09D14}"/>
              </a:ext>
            </a:extLst>
          </p:cNvPr>
          <p:cNvSpPr txBox="1"/>
          <p:nvPr/>
        </p:nvSpPr>
        <p:spPr>
          <a:xfrm>
            <a:off x="9880385" y="2444371"/>
            <a:ext cx="2137219" cy="488502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Active case finding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E00709-AC82-C147-8F84-943142A1D7F0}"/>
              </a:ext>
            </a:extLst>
          </p:cNvPr>
          <p:cNvSpPr txBox="1"/>
          <p:nvPr/>
        </p:nvSpPr>
        <p:spPr>
          <a:xfrm>
            <a:off x="9880385" y="3794734"/>
            <a:ext cx="2137219" cy="734724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Intensified prevention</a:t>
            </a:r>
          </a:p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(e.g. HIV)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DDBFE9-565A-EB4C-A3B2-09DD64B7C64B}"/>
              </a:ext>
            </a:extLst>
          </p:cNvPr>
          <p:cNvSpPr txBox="1"/>
          <p:nvPr/>
        </p:nvSpPr>
        <p:spPr>
          <a:xfrm>
            <a:off x="10051605" y="5657678"/>
            <a:ext cx="2137219" cy="734724"/>
          </a:xfrm>
          <a:prstGeom prst="rect">
            <a:avLst/>
          </a:prstGeom>
          <a:noFill/>
        </p:spPr>
        <p:txBody>
          <a:bodyPr wrap="square" tIns="119969" bIns="119969" rtlCol="0" anchor="t">
            <a:spAutoFit/>
          </a:bodyPr>
          <a:lstStyle/>
          <a:p>
            <a: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Health facility strengthening</a:t>
            </a:r>
          </a:p>
        </p:txBody>
      </p:sp>
    </p:spTree>
    <p:extLst>
      <p:ext uri="{BB962C8B-B14F-4D97-AF65-F5344CB8AC3E}">
        <p14:creationId xmlns:p14="http://schemas.microsoft.com/office/powerpoint/2010/main" val="54400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AE39-3FB6-3C4C-936D-CABB1D66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57E29-79E2-934A-8787-28B8FC118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TB research group in MLW, Blantyre Malawi</a:t>
            </a:r>
          </a:p>
          <a:p>
            <a:r>
              <a:rPr lang="en-US" dirty="0"/>
              <a:t> - past and future directions</a:t>
            </a:r>
          </a:p>
          <a:p>
            <a:endParaRPr lang="en-US" dirty="0"/>
          </a:p>
          <a:p>
            <a:r>
              <a:rPr lang="en-US" dirty="0"/>
              <a:t>HIV self-testing</a:t>
            </a:r>
          </a:p>
          <a:p>
            <a:r>
              <a:rPr lang="en-US" dirty="0"/>
              <a:t> - overview</a:t>
            </a:r>
          </a:p>
          <a:p>
            <a:r>
              <a:rPr lang="en-US" dirty="0"/>
              <a:t> - one of 10 randomized trials of self-testing 2012-20</a:t>
            </a:r>
          </a:p>
          <a:p>
            <a:r>
              <a:rPr lang="en-US" dirty="0"/>
              <a:t> - Community-led intervention in Malawi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1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0FAD-AD2C-A04F-8982-948265C8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25" y="279132"/>
            <a:ext cx="9720422" cy="62323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Playfair Display" pitchFamily="2" charset="77"/>
              </a:rPr>
              <a:t>BLAST: TB transmission using whole genome sequencing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BFE3FB-323D-DD41-9430-215B2D64D083}"/>
              </a:ext>
            </a:extLst>
          </p:cNvPr>
          <p:cNvGrpSpPr/>
          <p:nvPr/>
        </p:nvGrpSpPr>
        <p:grpSpPr>
          <a:xfrm>
            <a:off x="-437015" y="1856111"/>
            <a:ext cx="7002136" cy="4599819"/>
            <a:chOff x="-135446" y="753059"/>
            <a:chExt cx="5252970" cy="34507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425502-F2E9-6D42-BF6D-062F1CC3B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91" r="6682"/>
            <a:stretch/>
          </p:blipFill>
          <p:spPr>
            <a:xfrm>
              <a:off x="-135446" y="1111471"/>
              <a:ext cx="5252970" cy="26797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C14FE-FFE0-EE4B-A40C-4EB3D0E35C1C}"/>
                </a:ext>
              </a:extLst>
            </p:cNvPr>
            <p:cNvSpPr txBox="1"/>
            <p:nvPr/>
          </p:nvSpPr>
          <p:spPr>
            <a:xfrm>
              <a:off x="265444" y="767537"/>
              <a:ext cx="600321" cy="458733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algn="ctr">
                <a:defRPr/>
              </a:pPr>
              <a:r>
                <a:rPr lang="en-US" sz="2399" dirty="0">
                  <a:solidFill>
                    <a:srgbClr val="000000"/>
                  </a:solidFill>
                  <a:latin typeface="Gill Sans MT" panose="020B0502020104020203" pitchFamily="34" charset="77"/>
                  <a:cs typeface="Gill Sans" panose="020B0502020104020203" pitchFamily="34" charset="-79"/>
                </a:rPr>
                <a:t>2015</a:t>
              </a:r>
              <a:endParaRPr lang="en-US" sz="1866" dirty="0">
                <a:solidFill>
                  <a:srgbClr val="000000"/>
                </a:solidFill>
                <a:latin typeface="Gill Sans MT" panose="020B0502020104020203" pitchFamily="34" charset="77"/>
                <a:cs typeface="Gill Sans" panose="020B0502020104020203" pitchFamily="34" charset="-79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7AD369-097E-9243-98F4-F733090D2569}"/>
                </a:ext>
              </a:extLst>
            </p:cNvPr>
            <p:cNvSpPr txBox="1"/>
            <p:nvPr/>
          </p:nvSpPr>
          <p:spPr>
            <a:xfrm>
              <a:off x="1715990" y="753059"/>
              <a:ext cx="600321" cy="458733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algn="ctr">
                <a:defRPr/>
              </a:pPr>
              <a:r>
                <a:rPr lang="en-US" sz="2399" dirty="0">
                  <a:solidFill>
                    <a:srgbClr val="000000"/>
                  </a:solidFill>
                  <a:latin typeface="Gill Sans MT" panose="020B0502020104020203" pitchFamily="34" charset="77"/>
                  <a:cs typeface="Gill Sans" panose="020B0502020104020203" pitchFamily="34" charset="-79"/>
                </a:rPr>
                <a:t>2016</a:t>
              </a:r>
              <a:endParaRPr lang="en-US" sz="1866" dirty="0">
                <a:solidFill>
                  <a:srgbClr val="000000"/>
                </a:solidFill>
                <a:latin typeface="Gill Sans MT" panose="020B0502020104020203" pitchFamily="34" charset="77"/>
                <a:cs typeface="Gill Sans" panose="020B0502020104020203" pitchFamily="34" charset="-79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9A9269-FD05-F34E-BDAE-C15215018087}"/>
                </a:ext>
              </a:extLst>
            </p:cNvPr>
            <p:cNvSpPr txBox="1"/>
            <p:nvPr/>
          </p:nvSpPr>
          <p:spPr>
            <a:xfrm>
              <a:off x="3166536" y="767537"/>
              <a:ext cx="600321" cy="458733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algn="ctr">
                <a:defRPr/>
              </a:pPr>
              <a:r>
                <a:rPr lang="en-US" sz="2399" dirty="0">
                  <a:solidFill>
                    <a:srgbClr val="000000"/>
                  </a:solidFill>
                  <a:latin typeface="Gill Sans MT" panose="020B0502020104020203" pitchFamily="34" charset="77"/>
                  <a:cs typeface="Gill Sans" panose="020B0502020104020203" pitchFamily="34" charset="-79"/>
                </a:rPr>
                <a:t>2017</a:t>
              </a:r>
              <a:endParaRPr lang="en-US" sz="1866" dirty="0">
                <a:solidFill>
                  <a:srgbClr val="000000"/>
                </a:solidFill>
                <a:latin typeface="Gill Sans MT" panose="020B0502020104020203" pitchFamily="34" charset="77"/>
                <a:cs typeface="Gill Sans" panose="020B0502020104020203" pitchFamily="34" charset="-79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D577B2-07E3-A04C-AF5B-3DFA0FD1FD3B}"/>
                </a:ext>
              </a:extLst>
            </p:cNvPr>
            <p:cNvSpPr txBox="1"/>
            <p:nvPr/>
          </p:nvSpPr>
          <p:spPr>
            <a:xfrm>
              <a:off x="2016150" y="3791171"/>
              <a:ext cx="2578852" cy="412651"/>
            </a:xfrm>
            <a:prstGeom prst="rect">
              <a:avLst/>
            </a:prstGeom>
            <a:noFill/>
          </p:spPr>
          <p:txBody>
            <a:bodyPr wrap="square" tIns="119969" bIns="119969" rtlCol="0" anchor="t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000000"/>
                  </a:solidFill>
                  <a:latin typeface="Gill Sans MT" panose="020B0502020104020203" pitchFamily="34" charset="77"/>
                  <a:cs typeface="Gill Sans" panose="020B0502020104020203" pitchFamily="34" charset="-79"/>
                </a:rPr>
                <a:t>TB CNR per 100,000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C8F4AC-5594-6746-9F27-B9CC9D1FF1FF}"/>
              </a:ext>
            </a:extLst>
          </p:cNvPr>
          <p:cNvGrpSpPr/>
          <p:nvPr/>
        </p:nvGrpSpPr>
        <p:grpSpPr>
          <a:xfrm>
            <a:off x="6063925" y="2233854"/>
            <a:ext cx="6072493" cy="4113082"/>
            <a:chOff x="2780877" y="956740"/>
            <a:chExt cx="6039802" cy="40909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EF7B8D-EFE2-A849-A18A-ADA627713980}"/>
                </a:ext>
              </a:extLst>
            </p:cNvPr>
            <p:cNvSpPr/>
            <p:nvPr/>
          </p:nvSpPr>
          <p:spPr>
            <a:xfrm>
              <a:off x="3583642" y="1056224"/>
              <a:ext cx="5165151" cy="2258784"/>
            </a:xfrm>
            <a:prstGeom prst="rect">
              <a:avLst/>
            </a:prstGeom>
            <a:solidFill>
              <a:srgbClr val="E2E2E2"/>
            </a:solidFill>
            <a:ln w="9525" cap="flat" cmpd="sng" algn="ctr">
              <a:solidFill>
                <a:srgbClr val="E2E2E2"/>
              </a:solidFill>
              <a:prstDash val="solid"/>
            </a:ln>
            <a:effectLst/>
          </p:spPr>
          <p:txBody>
            <a:bodyPr tIns="119969" bIns="119969" rtlCol="0" anchor="ctr" anchorCtr="0"/>
            <a:lstStyle/>
            <a:p>
              <a:pPr algn="ctr" defTabSz="1218895">
                <a:defRPr/>
              </a:pPr>
              <a:endParaRPr lang="en-US" sz="1466" kern="0" dirty="0" err="1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pic>
          <p:nvPicPr>
            <p:cNvPr id="39" name="Picture 15" descr="Picture 15">
              <a:extLst>
                <a:ext uri="{FF2B5EF4-FFF2-40B4-BE49-F238E27FC236}">
                  <a16:creationId xmlns:a16="http://schemas.microsoft.com/office/drawing/2014/main" id="{E6ED39B7-2FEF-004A-8EA3-C49383F88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690" y="1952421"/>
              <a:ext cx="1053884" cy="9790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4943F17-76C6-4541-B63B-85734B636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396" r="34570" b="5081"/>
            <a:stretch/>
          </p:blipFill>
          <p:spPr>
            <a:xfrm>
              <a:off x="5416284" y="1607570"/>
              <a:ext cx="1291780" cy="166873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9028F65-7BB3-BE43-9125-E2994CFEB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244" y="2049346"/>
              <a:ext cx="526941" cy="76113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EDC696A-4E65-CA41-B2EF-227D8310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1801" y="2064844"/>
              <a:ext cx="284367" cy="75419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5C8C17-F329-4444-883B-58D46EA3F12A}"/>
                </a:ext>
              </a:extLst>
            </p:cNvPr>
            <p:cNvSpPr txBox="1"/>
            <p:nvPr/>
          </p:nvSpPr>
          <p:spPr>
            <a:xfrm>
              <a:off x="2780877" y="3827118"/>
              <a:ext cx="6039802" cy="1220559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defTabSz="1218895">
                <a:defRPr/>
              </a:pPr>
              <a:r>
                <a:rPr lang="en-US" sz="1600" b="1" kern="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Spatiotemporal Bayesian modelling</a:t>
              </a:r>
            </a:p>
            <a:p>
              <a:pPr marL="228543" indent="-228543" defTabSz="1218895">
                <a:buFont typeface="Arial" panose="020B0604020202020204" pitchFamily="34" charset="0"/>
                <a:buChar char="•"/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Modelling impact of TB/HIV/public health interventions</a:t>
              </a:r>
            </a:p>
            <a:p>
              <a:pPr marL="228543" indent="-228543" defTabSz="1218895">
                <a:buFont typeface="Arial" panose="020B0604020202020204" pitchFamily="34" charset="0"/>
                <a:buChar char="•"/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Statistical/epidemiological triggers for targeted case-finding</a:t>
              </a:r>
            </a:p>
            <a:p>
              <a:pPr marL="228543" indent="-228543" defTabSz="1218895">
                <a:buFont typeface="Arial" panose="020B0604020202020204" pitchFamily="34" charset="0"/>
                <a:buChar char="•"/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Better outcome measures of TB control interventions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728EB5-457D-E84B-BF81-B4134E5FB3DB}"/>
                </a:ext>
              </a:extLst>
            </p:cNvPr>
            <p:cNvSpPr txBox="1"/>
            <p:nvPr/>
          </p:nvSpPr>
          <p:spPr>
            <a:xfrm>
              <a:off x="3473641" y="966045"/>
              <a:ext cx="1583533" cy="730768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algn="ctr" defTabSz="1218895">
                <a:defRPr/>
              </a:pPr>
              <a: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  <a:t>Enhanced case</a:t>
              </a:r>
              <a:b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</a:br>
              <a: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  <a:t>surveillance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B07386-EA66-C74B-926A-9CC46ADBA495}"/>
                </a:ext>
              </a:extLst>
            </p:cNvPr>
            <p:cNvSpPr txBox="1"/>
            <p:nvPr/>
          </p:nvSpPr>
          <p:spPr>
            <a:xfrm>
              <a:off x="4993767" y="966038"/>
              <a:ext cx="2286650" cy="730768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algn="ctr" defTabSz="1218895">
                <a:defRPr/>
              </a:pPr>
              <a: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  <a:t>Prevalence of TB risk </a:t>
              </a:r>
              <a:b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</a:br>
              <a: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  <a:t>factors and disease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752D16C-9C54-134F-81A1-DA5450CEF323}"/>
                </a:ext>
              </a:extLst>
            </p:cNvPr>
            <p:cNvSpPr txBox="1"/>
            <p:nvPr/>
          </p:nvSpPr>
          <p:spPr>
            <a:xfrm>
              <a:off x="7164680" y="956740"/>
              <a:ext cx="1631364" cy="730768"/>
            </a:xfrm>
            <a:prstGeom prst="rect">
              <a:avLst/>
            </a:prstGeom>
            <a:noFill/>
          </p:spPr>
          <p:txBody>
            <a:bodyPr wrap="none" tIns="119969" bIns="119969" rtlCol="0" anchor="t">
              <a:spAutoFit/>
            </a:bodyPr>
            <a:lstStyle/>
            <a:p>
              <a:pPr algn="ctr" defTabSz="1218895">
                <a:defRPr/>
              </a:pPr>
              <a: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  <a:t>Microbiology &amp;</a:t>
              </a:r>
            </a:p>
            <a:p>
              <a:pPr algn="ctr" defTabSz="1218895">
                <a:defRPr/>
              </a:pPr>
              <a:r>
                <a:rPr lang="en-US" sz="1600" b="1" kern="0" dirty="0">
                  <a:solidFill>
                    <a:srgbClr val="000000"/>
                  </a:solidFill>
                  <a:latin typeface="Gill Sans MT" panose="020B0502020104020203"/>
                </a:rPr>
                <a:t>genomics</a:t>
              </a: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05277961-D0EA-0E4E-9EB5-6BE993CDEECB}"/>
                </a:ext>
              </a:extLst>
            </p:cNvPr>
            <p:cNvSpPr/>
            <p:nvPr/>
          </p:nvSpPr>
          <p:spPr>
            <a:xfrm>
              <a:off x="5067381" y="2219235"/>
              <a:ext cx="436575" cy="436575"/>
            </a:xfrm>
            <a:prstGeom prst="plus">
              <a:avLst>
                <a:gd name="adj" fmla="val 39889"/>
              </a:avLst>
            </a:prstGeom>
            <a:solidFill>
              <a:srgbClr val="002060"/>
            </a:solidFill>
            <a:ln w="9525" cap="flat" cmpd="sng" algn="ctr">
              <a:solidFill>
                <a:srgbClr val="E2E2E2"/>
              </a:solidFill>
              <a:prstDash val="solid"/>
            </a:ln>
            <a:effectLst/>
          </p:spPr>
          <p:txBody>
            <a:bodyPr tIns="119969" bIns="119969" rtlCol="0" anchor="ctr" anchorCtr="0"/>
            <a:lstStyle/>
            <a:p>
              <a:pPr algn="ctr" defTabSz="1218895">
                <a:defRPr/>
              </a:pPr>
              <a:endParaRPr lang="en-US" sz="1466" kern="0" dirty="0" err="1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FEF09B5C-CD06-B249-8162-0D9F0BC45E46}"/>
                </a:ext>
              </a:extLst>
            </p:cNvPr>
            <p:cNvSpPr/>
            <p:nvPr/>
          </p:nvSpPr>
          <p:spPr>
            <a:xfrm>
              <a:off x="6862872" y="2214277"/>
              <a:ext cx="436575" cy="436575"/>
            </a:xfrm>
            <a:prstGeom prst="plus">
              <a:avLst>
                <a:gd name="adj" fmla="val 39889"/>
              </a:avLst>
            </a:prstGeom>
            <a:solidFill>
              <a:srgbClr val="002060"/>
            </a:solidFill>
            <a:ln w="9525" cap="flat" cmpd="sng" algn="ctr">
              <a:solidFill>
                <a:srgbClr val="E2E2E2"/>
              </a:solidFill>
              <a:prstDash val="solid"/>
            </a:ln>
            <a:effectLst/>
          </p:spPr>
          <p:txBody>
            <a:bodyPr tIns="119969" bIns="119969" rtlCol="0" anchor="ctr" anchorCtr="0"/>
            <a:lstStyle/>
            <a:p>
              <a:pPr algn="ctr" defTabSz="1218895">
                <a:defRPr/>
              </a:pPr>
              <a:endParaRPr lang="en-US" sz="1466" kern="0" dirty="0" err="1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3124C4B5-1858-DB4A-99EB-F3C924AFAE38}"/>
                </a:ext>
              </a:extLst>
            </p:cNvPr>
            <p:cNvSpPr/>
            <p:nvPr/>
          </p:nvSpPr>
          <p:spPr>
            <a:xfrm>
              <a:off x="4060827" y="3327021"/>
              <a:ext cx="325193" cy="473406"/>
            </a:xfrm>
            <a:prstGeom prst="downArrow">
              <a:avLst>
                <a:gd name="adj1" fmla="val 22715"/>
                <a:gd name="adj2" fmla="val 55847"/>
              </a:avLst>
            </a:prstGeom>
            <a:solidFill>
              <a:srgbClr val="002060"/>
            </a:solidFill>
            <a:ln w="9525" cap="flat" cmpd="sng" algn="ctr">
              <a:solidFill>
                <a:srgbClr val="E2E2E2"/>
              </a:solidFill>
              <a:prstDash val="solid"/>
            </a:ln>
            <a:effectLst/>
          </p:spPr>
          <p:txBody>
            <a:bodyPr tIns="119969" bIns="119969" rtlCol="0" anchor="ctr" anchorCtr="0"/>
            <a:lstStyle/>
            <a:p>
              <a:pPr algn="ctr" defTabSz="1218895">
                <a:defRPr/>
              </a:pPr>
              <a:endParaRPr lang="en-US" sz="1466" kern="0" dirty="0" err="1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50" name="Down Arrow 49">
              <a:extLst>
                <a:ext uri="{FF2B5EF4-FFF2-40B4-BE49-F238E27FC236}">
                  <a16:creationId xmlns:a16="http://schemas.microsoft.com/office/drawing/2014/main" id="{504ED7F4-563E-BC42-932A-4460ED99E569}"/>
                </a:ext>
              </a:extLst>
            </p:cNvPr>
            <p:cNvSpPr/>
            <p:nvPr/>
          </p:nvSpPr>
          <p:spPr>
            <a:xfrm>
              <a:off x="6077672" y="3327021"/>
              <a:ext cx="325193" cy="473406"/>
            </a:xfrm>
            <a:prstGeom prst="downArrow">
              <a:avLst>
                <a:gd name="adj1" fmla="val 22715"/>
                <a:gd name="adj2" fmla="val 55847"/>
              </a:avLst>
            </a:prstGeom>
            <a:solidFill>
              <a:srgbClr val="002060"/>
            </a:solidFill>
            <a:ln w="9525" cap="flat" cmpd="sng" algn="ctr">
              <a:solidFill>
                <a:srgbClr val="E2E2E2"/>
              </a:solidFill>
              <a:prstDash val="solid"/>
            </a:ln>
            <a:effectLst/>
          </p:spPr>
          <p:txBody>
            <a:bodyPr tIns="119969" bIns="119969" rtlCol="0" anchor="ctr" anchorCtr="0"/>
            <a:lstStyle/>
            <a:p>
              <a:pPr algn="ctr" defTabSz="1218895">
                <a:defRPr/>
              </a:pPr>
              <a:endParaRPr lang="en-US" sz="1466" kern="0" dirty="0" err="1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13F9A047-1038-BD4D-9E75-48E335646124}"/>
                </a:ext>
              </a:extLst>
            </p:cNvPr>
            <p:cNvSpPr/>
            <p:nvPr/>
          </p:nvSpPr>
          <p:spPr>
            <a:xfrm>
              <a:off x="7980363" y="3327021"/>
              <a:ext cx="325193" cy="473406"/>
            </a:xfrm>
            <a:prstGeom prst="downArrow">
              <a:avLst>
                <a:gd name="adj1" fmla="val 22715"/>
                <a:gd name="adj2" fmla="val 55847"/>
              </a:avLst>
            </a:prstGeom>
            <a:solidFill>
              <a:srgbClr val="002060"/>
            </a:solidFill>
            <a:ln w="9525" cap="flat" cmpd="sng" algn="ctr">
              <a:solidFill>
                <a:srgbClr val="E2E2E2"/>
              </a:solidFill>
              <a:prstDash val="solid"/>
            </a:ln>
            <a:effectLst/>
          </p:spPr>
          <p:txBody>
            <a:bodyPr tIns="119969" bIns="119969" rtlCol="0" anchor="ctr" anchorCtr="0"/>
            <a:lstStyle/>
            <a:p>
              <a:pPr algn="ctr" defTabSz="1218895">
                <a:defRPr/>
              </a:pPr>
              <a:endParaRPr lang="en-US" sz="1466" kern="0" dirty="0" err="1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0DA5169-B08D-8741-8AB5-C99AF3523DE6}"/>
              </a:ext>
            </a:extLst>
          </p:cNvPr>
          <p:cNvSpPr/>
          <p:nvPr/>
        </p:nvSpPr>
        <p:spPr>
          <a:xfrm>
            <a:off x="10229847" y="-1"/>
            <a:ext cx="1958978" cy="107180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BB7E4B-F0DE-B149-ADD7-93D28AFB4486}"/>
              </a:ext>
            </a:extLst>
          </p:cNvPr>
          <p:cNvSpPr txBox="1"/>
          <p:nvPr/>
        </p:nvSpPr>
        <p:spPr>
          <a:xfrm>
            <a:off x="10742603" y="1102263"/>
            <a:ext cx="132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NIH R01</a:t>
            </a:r>
          </a:p>
          <a:p>
            <a:pPr algn="ctr"/>
            <a:r>
              <a:rPr lang="en-US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Ted Cohen</a:t>
            </a:r>
          </a:p>
        </p:txBody>
      </p:sp>
      <p:pic>
        <p:nvPicPr>
          <p:cNvPr id="4" name="Picture 3" descr="A person wearing a plaid shirt&#10;&#10;Description automatically generated with low confidence">
            <a:extLst>
              <a:ext uri="{FF2B5EF4-FFF2-40B4-BE49-F238E27FC236}">
                <a16:creationId xmlns:a16="http://schemas.microsoft.com/office/drawing/2014/main" id="{67FB0796-7CDB-6149-8125-2D9220E61C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6090" y="61790"/>
            <a:ext cx="992571" cy="9925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7832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0" y="3091"/>
            <a:ext cx="12188825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A064-23BB-D046-80C1-52753BDD133A}"/>
              </a:ext>
            </a:extLst>
          </p:cNvPr>
          <p:cNvSpPr txBox="1"/>
          <p:nvPr/>
        </p:nvSpPr>
        <p:spPr>
          <a:xfrm>
            <a:off x="1202499" y="1271982"/>
            <a:ext cx="1059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HIV surveillance and spatial mapping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93493-84FD-D648-B2CA-85985AD94113}"/>
              </a:ext>
            </a:extLst>
          </p:cNvPr>
          <p:cNvSpPr txBox="1"/>
          <p:nvPr/>
        </p:nvSpPr>
        <p:spPr>
          <a:xfrm>
            <a:off x="1202498" y="2505670"/>
            <a:ext cx="849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Burke AIDS 2021 – declining HIV-related admissions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Burke IAS - submitted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- resolving HIV trends in Blantyre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08903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85794-5DA4-014B-81BB-496000F9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Spatial HIV in Blantyre – </a:t>
            </a:r>
            <a:r>
              <a:rPr lang="en-US" dirty="0" err="1"/>
              <a:t>periurban</a:t>
            </a:r>
            <a:r>
              <a:rPr lang="en-US" dirty="0"/>
              <a:t> + aging epidemic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655139F-2888-0C44-9E62-09CF0D920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857" y="1323876"/>
            <a:ext cx="6083593" cy="5270942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348749-10DE-7F46-A72D-E0FB7B588511}"/>
              </a:ext>
            </a:extLst>
          </p:cNvPr>
          <p:cNvSpPr/>
          <p:nvPr/>
        </p:nvSpPr>
        <p:spPr>
          <a:xfrm>
            <a:off x="609441" y="1266335"/>
            <a:ext cx="5877084" cy="362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HIV prevalence Blantyre District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51B31C-BB0D-D840-BEA5-3FB007A9170D}"/>
              </a:ext>
            </a:extLst>
          </p:cNvPr>
          <p:cNvSpPr/>
          <p:nvPr/>
        </p:nvSpPr>
        <p:spPr>
          <a:xfrm>
            <a:off x="4029075" y="3400428"/>
            <a:ext cx="1228724" cy="6446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567B06-C2B9-0B41-A330-10A8743A8EC8}"/>
              </a:ext>
            </a:extLst>
          </p:cNvPr>
          <p:cNvSpPr/>
          <p:nvPr/>
        </p:nvSpPr>
        <p:spPr>
          <a:xfrm>
            <a:off x="4076227" y="4045074"/>
            <a:ext cx="3026321" cy="362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HIV prevalence – age/sex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8ECFF-3519-2941-B028-8479CEA45CD2}"/>
              </a:ext>
            </a:extLst>
          </p:cNvPr>
          <p:cNvSpPr txBox="1"/>
          <p:nvPr/>
        </p:nvSpPr>
        <p:spPr>
          <a:xfrm>
            <a:off x="6572010" y="1311396"/>
            <a:ext cx="41164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HIV prevalence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highest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women aged 49 - 45%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 aged 54 - 45%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Peri-urban Blantyre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640B5-9BE4-2945-9987-7ED25BF587CD}"/>
              </a:ext>
            </a:extLst>
          </p:cNvPr>
          <p:cNvSpPr txBox="1"/>
          <p:nvPr/>
        </p:nvSpPr>
        <p:spPr>
          <a:xfrm>
            <a:off x="3157924" y="3350078"/>
            <a:ext cx="4763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Spatially explicit Bayesian 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(INLA model)</a:t>
            </a:r>
          </a:p>
        </p:txBody>
      </p:sp>
      <p:pic>
        <p:nvPicPr>
          <p:cNvPr id="23" name="Picture 2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1750B8-2F6B-4142-80C3-5821A8F065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3"/>
          <a:stretch/>
        </p:blipFill>
        <p:spPr>
          <a:xfrm>
            <a:off x="10570532" y="1323876"/>
            <a:ext cx="770860" cy="770860"/>
          </a:xfrm>
          <a:prstGeom prst="ellipse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BB10C5-9D2E-F343-BECB-53236C537B94}"/>
              </a:ext>
            </a:extLst>
          </p:cNvPr>
          <p:cNvSpPr txBox="1"/>
          <p:nvPr/>
        </p:nvSpPr>
        <p:spPr>
          <a:xfrm>
            <a:off x="10362389" y="2149226"/>
            <a:ext cx="129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Rachael Burke</a:t>
            </a:r>
          </a:p>
        </p:txBody>
      </p:sp>
      <p:pic>
        <p:nvPicPr>
          <p:cNvPr id="25" name="Picture 2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7AEC21BF-3CB8-3D4A-B7FE-CFBCD47A4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4820" y="2811515"/>
            <a:ext cx="779520" cy="779520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9F8787-7DB6-4346-BE70-9B453BFD4912}"/>
              </a:ext>
            </a:extLst>
          </p:cNvPr>
          <p:cNvSpPr txBox="1"/>
          <p:nvPr/>
        </p:nvSpPr>
        <p:spPr>
          <a:xfrm>
            <a:off x="10112668" y="3600071"/>
            <a:ext cx="171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b="1" dirty="0"/>
              <a:t>Peter MacPherson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E1559E-E458-BC43-B1A0-15225DDFC433}"/>
              </a:ext>
            </a:extLst>
          </p:cNvPr>
          <p:cNvSpPr/>
          <p:nvPr/>
        </p:nvSpPr>
        <p:spPr>
          <a:xfrm>
            <a:off x="2543175" y="3914775"/>
            <a:ext cx="1228725" cy="159884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0822F6-7535-0241-9CDC-1CC13ED0379C}"/>
              </a:ext>
            </a:extLst>
          </p:cNvPr>
          <p:cNvSpPr txBox="1"/>
          <p:nvPr/>
        </p:nvSpPr>
        <p:spPr>
          <a:xfrm>
            <a:off x="2491024" y="3864835"/>
            <a:ext cx="138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23460F-7EC2-A947-87DF-99243DB05912}"/>
              </a:ext>
            </a:extLst>
          </p:cNvPr>
          <p:cNvSpPr txBox="1"/>
          <p:nvPr/>
        </p:nvSpPr>
        <p:spPr>
          <a:xfrm>
            <a:off x="7263957" y="5313563"/>
            <a:ext cx="476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ED4DDE-1888-9348-9C14-81AB0CD1BB54}"/>
              </a:ext>
            </a:extLst>
          </p:cNvPr>
          <p:cNvSpPr txBox="1"/>
          <p:nvPr/>
        </p:nvSpPr>
        <p:spPr>
          <a:xfrm>
            <a:off x="9645650" y="4407123"/>
            <a:ext cx="254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Andreas Jahn (</a:t>
            </a:r>
            <a:r>
              <a:rPr lang="en-US" dirty="0" err="1"/>
              <a:t>MoH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Jeff Eaton (Imperial)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782A965-F4F0-D74D-BD2E-6AB65CA9DB77}"/>
              </a:ext>
            </a:extLst>
          </p:cNvPr>
          <p:cNvCxnSpPr>
            <a:cxnSpLocks/>
            <a:stCxn id="7" idx="2"/>
            <a:endCxn id="21" idx="3"/>
          </p:cNvCxnSpPr>
          <p:nvPr/>
        </p:nvCxnSpPr>
        <p:spPr>
          <a:xfrm rot="5400000">
            <a:off x="7024597" y="2620453"/>
            <a:ext cx="1683597" cy="152769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0FAD-AD2C-A04F-8982-948265C8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107675"/>
            <a:ext cx="9480857" cy="952013"/>
          </a:xfrm>
        </p:spPr>
        <p:txBody>
          <a:bodyPr>
            <a:normAutofit/>
          </a:bodyPr>
          <a:lstStyle/>
          <a:p>
            <a:r>
              <a:rPr lang="en-US" dirty="0">
                <a:latin typeface="Playfair Display" pitchFamily="2" charset="77"/>
              </a:rPr>
              <a:t>What next for TB in Blantyre?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86FEF5-C37D-8542-B0A5-691F02C0E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09" y="3104135"/>
            <a:ext cx="6551589" cy="318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08A51F51-F9EB-C74B-A9B6-8842D3D2C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98" y="1182913"/>
            <a:ext cx="1120622" cy="1120622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B7E4B-F0DE-B149-ADD7-93D28AFB4486}"/>
              </a:ext>
            </a:extLst>
          </p:cNvPr>
          <p:cNvSpPr txBox="1"/>
          <p:nvPr/>
        </p:nvSpPr>
        <p:spPr>
          <a:xfrm>
            <a:off x="400539" y="2280223"/>
            <a:ext cx="132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Hannah Rickman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8348C-A99E-5449-949A-4555760A553D}"/>
              </a:ext>
            </a:extLst>
          </p:cNvPr>
          <p:cNvSpPr txBox="1"/>
          <p:nvPr/>
        </p:nvSpPr>
        <p:spPr>
          <a:xfrm>
            <a:off x="1680697" y="1156902"/>
            <a:ext cx="4605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TB infection in U5Y clinics: evidence-based preventive therapy for young children</a:t>
            </a:r>
          </a:p>
          <a:p>
            <a:endParaRPr lang="en-US" sz="1200" b="1" dirty="0"/>
          </a:p>
          <a:p>
            <a:r>
              <a:rPr lang="en-US" b="1" dirty="0"/>
              <a:t>AND facility-based “hot spot” surveillance data complementary to analyses based on diagnosed TB cases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robust to diagnostic access barriers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6A5B20-D76E-2745-80DC-7AC83014A8AB}"/>
              </a:ext>
            </a:extLst>
          </p:cNvPr>
          <p:cNvGrpSpPr/>
          <p:nvPr/>
        </p:nvGrpSpPr>
        <p:grpSpPr>
          <a:xfrm>
            <a:off x="6387069" y="1199480"/>
            <a:ext cx="5883498" cy="5233354"/>
            <a:chOff x="6721923" y="1199480"/>
            <a:chExt cx="5883498" cy="52333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BA65E8-B9FF-BF44-ADC2-850ABDDA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615" y="3042527"/>
              <a:ext cx="4918580" cy="339030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2BF9B6-E702-B34C-8B03-9BA393F00B3D}"/>
                </a:ext>
              </a:extLst>
            </p:cNvPr>
            <p:cNvSpPr txBox="1"/>
            <p:nvPr/>
          </p:nvSpPr>
          <p:spPr>
            <a:xfrm>
              <a:off x="6721923" y="2226923"/>
              <a:ext cx="1321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2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Peter MacPherson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64554F-75D2-CC4D-AF00-7E05F8E26BB0}"/>
                </a:ext>
              </a:extLst>
            </p:cNvPr>
            <p:cNvSpPr txBox="1"/>
            <p:nvPr/>
          </p:nvSpPr>
          <p:spPr>
            <a:xfrm>
              <a:off x="7970141" y="1202293"/>
              <a:ext cx="463528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Digital CXR + computer assisted diagnostics </a:t>
              </a:r>
            </a:p>
            <a:p>
              <a:pPr marL="285750" indent="-285750">
                <a:buFontTx/>
                <a:buChar char="-"/>
              </a:pPr>
              <a:r>
                <a:rPr lang="en-US" b="1" dirty="0" err="1"/>
                <a:t>Unitaid</a:t>
              </a:r>
              <a:r>
                <a:rPr lang="en-US" b="1" dirty="0"/>
                <a:t> (awarded - Liverpool School)</a:t>
              </a:r>
            </a:p>
            <a:p>
              <a:endParaRPr lang="en-US" b="1" dirty="0"/>
            </a:p>
            <a:p>
              <a:endParaRPr lang="en-US" b="1" dirty="0"/>
            </a:p>
            <a:p>
              <a:r>
                <a:rPr lang="en-US" b="1" dirty="0"/>
                <a:t>Surveillance + targeted city-wide TB and HIV elimination: </a:t>
              </a:r>
              <a:r>
                <a:rPr lang="en-US" b="1" dirty="0" err="1"/>
                <a:t>Wellcome</a:t>
              </a:r>
              <a:r>
                <a:rPr lang="en-US" b="1" dirty="0"/>
                <a:t> (building on BLAST)</a:t>
              </a:r>
            </a:p>
            <a:p>
              <a:endParaRPr lang="en-US" b="1" dirty="0"/>
            </a:p>
          </p:txBody>
        </p:sp>
        <p:pic>
          <p:nvPicPr>
            <p:cNvPr id="35" name="Picture 34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685A28AF-6F51-0844-9C28-CD511B0DA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5449" y="1199480"/>
              <a:ext cx="1120622" cy="1120626"/>
            </a:xfrm>
            <a:prstGeom prst="ellipse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0B3A26A-A36F-D843-92AC-995F6FB884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56" b="33689"/>
          <a:stretch/>
        </p:blipFill>
        <p:spPr>
          <a:xfrm>
            <a:off x="10090298" y="1796740"/>
            <a:ext cx="1632425" cy="5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0" y="3091"/>
            <a:ext cx="12188825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A064-23BB-D046-80C1-52753BDD133A}"/>
              </a:ext>
            </a:extLst>
          </p:cNvPr>
          <p:cNvSpPr txBox="1"/>
          <p:nvPr/>
        </p:nvSpPr>
        <p:spPr>
          <a:xfrm>
            <a:off x="1202499" y="1271982"/>
            <a:ext cx="1059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HIV self-testing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93493-84FD-D648-B2CA-85985AD94113}"/>
              </a:ext>
            </a:extLst>
          </p:cNvPr>
          <p:cNvSpPr txBox="1"/>
          <p:nvPr/>
        </p:nvSpPr>
        <p:spPr>
          <a:xfrm>
            <a:off x="1202498" y="2505670"/>
            <a:ext cx="8495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Wellcome</a:t>
            </a:r>
            <a:r>
              <a:rPr lang="en-US" sz="2400" dirty="0">
                <a:solidFill>
                  <a:schemeClr val="bg1"/>
                </a:solidFill>
              </a:rPr>
              <a:t> Fellowships - 2009-23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</a:t>
            </a:r>
            <a:r>
              <a:rPr lang="en-US" sz="2400" dirty="0" err="1">
                <a:solidFill>
                  <a:schemeClr val="bg1"/>
                </a:solidFill>
              </a:rPr>
              <a:t>Unitaid</a:t>
            </a:r>
            <a:r>
              <a:rPr lang="en-US" sz="2400" dirty="0">
                <a:solidFill>
                  <a:schemeClr val="bg1"/>
                </a:solidFill>
              </a:rPr>
              <a:t> scale-up grants – 2015-21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60369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9B6D0-9023-5D4B-8DED-A4E036B9AA47}"/>
              </a:ext>
            </a:extLst>
          </p:cNvPr>
          <p:cNvSpPr/>
          <p:nvPr/>
        </p:nvSpPr>
        <p:spPr>
          <a:xfrm>
            <a:off x="-30198" y="9036"/>
            <a:ext cx="12219023" cy="68399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225" y="275460"/>
            <a:ext cx="11676396" cy="1142702"/>
          </a:xfrm>
        </p:spPr>
        <p:txBody>
          <a:bodyPr>
            <a:noAutofit/>
          </a:bodyPr>
          <a:lstStyle/>
          <a:p>
            <a:r>
              <a:rPr lang="en-GB" sz="3199" b="1" dirty="0">
                <a:solidFill>
                  <a:schemeClr val="bg2">
                    <a:lumMod val="25000"/>
                  </a:schemeClr>
                </a:solidFill>
                <a:ea typeface="Open Sans" panose="020B0606030504020204" pitchFamily="34" charset="0"/>
              </a:rPr>
              <a:t>HIV self-testing – first large evaluation, globally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51634" y="5415117"/>
            <a:ext cx="6630208" cy="1323413"/>
          </a:xfrm>
          <a:prstGeom prst="rect">
            <a:avLst/>
          </a:prstGeom>
        </p:spPr>
        <p:txBody>
          <a:bodyPr wrap="square" lIns="91267" tIns="45707" rIns="91267" bIns="45707">
            <a:spAutoFit/>
          </a:bodyPr>
          <a:lstStyle/>
          <a:p>
            <a:r>
              <a:rPr lang="en-GB" sz="1600" i="1" dirty="0" err="1">
                <a:solidFill>
                  <a:prstClr val="black"/>
                </a:solidFill>
              </a:rPr>
              <a:t>Choko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PLoS</a:t>
            </a:r>
            <a:r>
              <a:rPr lang="en-GB" sz="1600" i="1" dirty="0">
                <a:solidFill>
                  <a:prstClr val="black"/>
                </a:solidFill>
              </a:rPr>
              <a:t> Med 2015 &amp; </a:t>
            </a:r>
            <a:r>
              <a:rPr lang="en-GB" sz="1600" i="1" dirty="0" err="1">
                <a:solidFill>
                  <a:prstClr val="black"/>
                </a:solidFill>
              </a:rPr>
              <a:t>PLoS</a:t>
            </a:r>
            <a:r>
              <a:rPr lang="en-GB" sz="1600" i="1" dirty="0">
                <a:solidFill>
                  <a:prstClr val="black"/>
                </a:solidFill>
              </a:rPr>
              <a:t> Med 2011</a:t>
            </a:r>
          </a:p>
          <a:p>
            <a:r>
              <a:rPr lang="en-US" sz="1600" i="1" dirty="0"/>
              <a:t>MacPherson JAMA 2014</a:t>
            </a:r>
          </a:p>
          <a:p>
            <a:r>
              <a:rPr lang="en-US" sz="1600" i="1" dirty="0"/>
              <a:t>AIDS &amp; Behavior Special Issue 2014</a:t>
            </a:r>
          </a:p>
          <a:p>
            <a:r>
              <a:rPr lang="en-GB" sz="1600" i="1" dirty="0" err="1">
                <a:solidFill>
                  <a:prstClr val="black"/>
                </a:solidFill>
              </a:rPr>
              <a:t>Mahesweran</a:t>
            </a:r>
            <a:r>
              <a:rPr lang="en-GB" sz="1600" i="1" dirty="0">
                <a:solidFill>
                  <a:prstClr val="black"/>
                </a:solidFill>
              </a:rPr>
              <a:t> JIAS 2017</a:t>
            </a:r>
          </a:p>
          <a:p>
            <a:r>
              <a:rPr lang="en-GB" sz="1600" i="1" dirty="0" err="1">
                <a:solidFill>
                  <a:prstClr val="black"/>
                </a:solidFill>
              </a:rPr>
              <a:t>Witzel</a:t>
            </a:r>
            <a:r>
              <a:rPr lang="en-GB" sz="1600" i="1" dirty="0">
                <a:solidFill>
                  <a:prstClr val="black"/>
                </a:solidFill>
              </a:rPr>
              <a:t> &amp; Desmond JIAS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015" y="1663176"/>
            <a:ext cx="4537389" cy="3696562"/>
          </a:xfrm>
        </p:spPr>
        <p:txBody>
          <a:bodyPr>
            <a:normAutofit/>
          </a:bodyPr>
          <a:lstStyle/>
          <a:p>
            <a:r>
              <a:rPr lang="en-GB" sz="2399" dirty="0">
                <a:solidFill>
                  <a:prstClr val="black"/>
                </a:solidFill>
              </a:rPr>
              <a:t>High uptake</a:t>
            </a:r>
          </a:p>
          <a:p>
            <a:pPr marL="380429" indent="-380429">
              <a:buFont typeface="Arial"/>
              <a:buChar char="•"/>
            </a:pPr>
            <a:r>
              <a:rPr lang="en-GB" sz="2133" b="0" dirty="0">
                <a:solidFill>
                  <a:prstClr val="black"/>
                </a:solidFill>
              </a:rPr>
              <a:t>Young people</a:t>
            </a:r>
          </a:p>
          <a:p>
            <a:pPr marL="380429" indent="-380429">
              <a:buFont typeface="Arial"/>
              <a:buChar char="•"/>
            </a:pPr>
            <a:r>
              <a:rPr lang="en-GB" sz="2133" b="0" dirty="0">
                <a:solidFill>
                  <a:prstClr val="black"/>
                </a:solidFill>
              </a:rPr>
              <a:t>Male participation</a:t>
            </a:r>
          </a:p>
          <a:p>
            <a:pPr marL="380429" indent="-380429">
              <a:buFont typeface="Arial"/>
              <a:buChar char="•"/>
            </a:pPr>
            <a:r>
              <a:rPr lang="en-GB" sz="2133" b="0" dirty="0">
                <a:solidFill>
                  <a:prstClr val="black"/>
                </a:solidFill>
              </a:rPr>
              <a:t>44% first-time testers</a:t>
            </a:r>
          </a:p>
          <a:p>
            <a:pPr marL="380429" indent="-380429">
              <a:buFont typeface="Arial"/>
              <a:buChar char="•"/>
            </a:pPr>
            <a:r>
              <a:rPr lang="en-GB" sz="2133" b="0" dirty="0">
                <a:solidFill>
                  <a:prstClr val="black"/>
                </a:solidFill>
              </a:rPr>
              <a:t>Early HIV &amp; discordant couples </a:t>
            </a:r>
          </a:p>
          <a:p>
            <a:endParaRPr lang="en-GB" sz="1333" dirty="0">
              <a:solidFill>
                <a:prstClr val="black"/>
              </a:solidFill>
            </a:endParaRPr>
          </a:p>
          <a:p>
            <a:r>
              <a:rPr lang="en-GB" sz="2399" dirty="0">
                <a:solidFill>
                  <a:prstClr val="black"/>
                </a:solidFill>
              </a:rPr>
              <a:t>No major safety concerns</a:t>
            </a:r>
          </a:p>
          <a:p>
            <a:pPr marL="380429" indent="-380429">
              <a:buFont typeface="Arial"/>
              <a:buChar char="•"/>
            </a:pPr>
            <a:r>
              <a:rPr lang="en-GB" sz="2133" b="0" dirty="0">
                <a:solidFill>
                  <a:prstClr val="black"/>
                </a:solidFill>
              </a:rPr>
              <a:t>27,000 testing episodes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2871659" y="1671511"/>
          <a:ext cx="8724653" cy="469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329097" y="5833738"/>
            <a:ext cx="831930" cy="379437"/>
          </a:xfrm>
          <a:prstGeom prst="rect">
            <a:avLst/>
          </a:prstGeom>
          <a:noFill/>
        </p:spPr>
        <p:txBody>
          <a:bodyPr wrap="none" lIns="91267" tIns="45707" rIns="91267" bIns="45707" rtlCol="0">
            <a:spAutoFit/>
          </a:bodyPr>
          <a:lstStyle/>
          <a:p>
            <a:r>
              <a:rPr lang="en-US" sz="1866" b="1" dirty="0">
                <a:solidFill>
                  <a:prstClr val="black"/>
                </a:solidFill>
                <a:latin typeface="Segoe UI"/>
                <a:cs typeface="Segoe UI"/>
              </a:rPr>
              <a:t>20-29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5334" y="5833738"/>
            <a:ext cx="831930" cy="379437"/>
          </a:xfrm>
          <a:prstGeom prst="rect">
            <a:avLst/>
          </a:prstGeom>
          <a:noFill/>
        </p:spPr>
        <p:txBody>
          <a:bodyPr wrap="none" lIns="91267" tIns="45707" rIns="91267" bIns="45707" rtlCol="0">
            <a:spAutoFit/>
          </a:bodyPr>
          <a:lstStyle/>
          <a:p>
            <a:r>
              <a:rPr lang="en-US" sz="1866" b="1" dirty="0">
                <a:solidFill>
                  <a:prstClr val="black"/>
                </a:solidFill>
                <a:latin typeface="Segoe UI"/>
                <a:cs typeface="Segoe UI"/>
              </a:rPr>
              <a:t>16-19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16206" y="5833738"/>
            <a:ext cx="831930" cy="379437"/>
          </a:xfrm>
          <a:prstGeom prst="rect">
            <a:avLst/>
          </a:prstGeom>
          <a:noFill/>
        </p:spPr>
        <p:txBody>
          <a:bodyPr wrap="none" lIns="91267" tIns="45707" rIns="91267" bIns="45707" rtlCol="0">
            <a:spAutoFit/>
          </a:bodyPr>
          <a:lstStyle/>
          <a:p>
            <a:r>
              <a:rPr lang="en-US" sz="1866" b="1" dirty="0">
                <a:solidFill>
                  <a:prstClr val="black"/>
                </a:solidFill>
                <a:latin typeface="Segoe UI"/>
                <a:cs typeface="Segoe UI"/>
              </a:rPr>
              <a:t>30-39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53187" y="5833738"/>
            <a:ext cx="831930" cy="379437"/>
          </a:xfrm>
          <a:prstGeom prst="rect">
            <a:avLst/>
          </a:prstGeom>
          <a:noFill/>
        </p:spPr>
        <p:txBody>
          <a:bodyPr wrap="none" lIns="91267" tIns="45707" rIns="91267" bIns="45707" rtlCol="0">
            <a:spAutoFit/>
          </a:bodyPr>
          <a:lstStyle/>
          <a:p>
            <a:r>
              <a:rPr lang="en-US" sz="1866" b="1" dirty="0">
                <a:solidFill>
                  <a:prstClr val="black"/>
                </a:solidFill>
                <a:latin typeface="Segoe UI"/>
                <a:cs typeface="Segoe UI"/>
              </a:rPr>
              <a:t>40-49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49404" y="5833738"/>
            <a:ext cx="629951" cy="379437"/>
          </a:xfrm>
          <a:prstGeom prst="rect">
            <a:avLst/>
          </a:prstGeom>
          <a:noFill/>
        </p:spPr>
        <p:txBody>
          <a:bodyPr wrap="none" lIns="91267" tIns="45707" rIns="91267" bIns="45707" rtlCol="0">
            <a:spAutoFit/>
          </a:bodyPr>
          <a:lstStyle/>
          <a:p>
            <a:r>
              <a:rPr lang="en-US" sz="1866" b="1" dirty="0">
                <a:solidFill>
                  <a:prstClr val="black"/>
                </a:solidFill>
                <a:latin typeface="Segoe UI"/>
                <a:cs typeface="Segoe UI"/>
              </a:rPr>
              <a:t>50+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6013" y="6160101"/>
            <a:ext cx="2206730" cy="379437"/>
          </a:xfrm>
          <a:prstGeom prst="rect">
            <a:avLst/>
          </a:prstGeom>
          <a:noFill/>
        </p:spPr>
        <p:txBody>
          <a:bodyPr wrap="none" lIns="91267" tIns="45707" rIns="91267" bIns="45707" rtlCol="0">
            <a:spAutoFit/>
          </a:bodyPr>
          <a:lstStyle/>
          <a:p>
            <a:r>
              <a:rPr lang="en-US" sz="1866" b="1" i="1" dirty="0">
                <a:solidFill>
                  <a:prstClr val="black"/>
                </a:solidFill>
                <a:latin typeface="Segoe UI"/>
                <a:cs typeface="Segoe UI"/>
              </a:rPr>
              <a:t>Age Group (years)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1409" y="5175506"/>
            <a:ext cx="1086837" cy="317881"/>
          </a:xfrm>
          <a:prstGeom prst="rect">
            <a:avLst/>
          </a:prstGeom>
          <a:noFill/>
        </p:spPr>
        <p:txBody>
          <a:bodyPr wrap="square" lIns="91267" tIns="45707" rIns="91267" bIns="45707" rtlCol="0">
            <a:spAutoFit/>
          </a:bodyPr>
          <a:lstStyle/>
          <a:p>
            <a:r>
              <a:rPr lang="en-US" sz="1466" i="1" dirty="0">
                <a:solidFill>
                  <a:srgbClr val="595959"/>
                </a:solidFill>
              </a:rPr>
              <a:t>Months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299334" y="1863238"/>
            <a:ext cx="1124863" cy="663139"/>
            <a:chOff x="7421714" y="1397022"/>
            <a:chExt cx="843867" cy="497484"/>
          </a:xfrm>
        </p:grpSpPr>
        <p:grpSp>
          <p:nvGrpSpPr>
            <p:cNvPr id="7" name="Group 6"/>
            <p:cNvGrpSpPr/>
            <p:nvPr/>
          </p:nvGrpSpPr>
          <p:grpSpPr>
            <a:xfrm>
              <a:off x="7421714" y="1397022"/>
              <a:ext cx="843867" cy="284652"/>
              <a:chOff x="7421714" y="1397022"/>
              <a:chExt cx="843867" cy="28465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421714" y="1397022"/>
                <a:ext cx="721863" cy="284652"/>
              </a:xfrm>
              <a:prstGeom prst="rect">
                <a:avLst/>
              </a:prstGeom>
            </p:spPr>
            <p:txBody>
              <a:bodyPr wrap="none" lIns="91368" tIns="45707" rIns="91368" bIns="45707">
                <a:spAutoFit/>
              </a:bodyPr>
              <a:lstStyle/>
              <a:p>
                <a:r>
                  <a:rPr lang="en-US" sz="1866" b="1" dirty="0">
                    <a:solidFill>
                      <a:prstClr val="black"/>
                    </a:solidFill>
                    <a:latin typeface="Calibri"/>
                    <a:cs typeface="Calibri"/>
                  </a:rPr>
                  <a:t>Women</a:t>
                </a: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8112681" y="1488317"/>
                <a:ext cx="152900" cy="1529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368" tIns="45707" rIns="91368" bIns="45707" rtlCol="0" anchor="ctr"/>
              <a:lstStyle/>
              <a:p>
                <a:pPr algn="ctr"/>
                <a:endParaRPr lang="en-US" sz="4266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650315" y="1609854"/>
              <a:ext cx="615266" cy="284652"/>
              <a:chOff x="7650315" y="1609854"/>
              <a:chExt cx="615266" cy="28465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650315" y="1609854"/>
                <a:ext cx="481158" cy="284652"/>
              </a:xfrm>
              <a:prstGeom prst="rect">
                <a:avLst/>
              </a:prstGeom>
              <a:noFill/>
            </p:spPr>
            <p:txBody>
              <a:bodyPr wrap="none" lIns="91368" tIns="45707" rIns="91368" bIns="45707" rtlCol="0">
                <a:spAutoFit/>
              </a:bodyPr>
              <a:lstStyle/>
              <a:p>
                <a:r>
                  <a:rPr lang="en-US" sz="1866" b="1" dirty="0">
                    <a:solidFill>
                      <a:prstClr val="black"/>
                    </a:solidFill>
                    <a:latin typeface="Calibri"/>
                    <a:cs typeface="Calibri"/>
                  </a:rPr>
                  <a:t>Men</a:t>
                </a:r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8112681" y="1701149"/>
                <a:ext cx="152900" cy="152900"/>
              </a:xfrm>
              <a:prstGeom prst="ellipse">
                <a:avLst/>
              </a:prstGeom>
              <a:solidFill>
                <a:srgbClr val="1395DD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368" tIns="45707" rIns="91368" bIns="45707" rtlCol="0" anchor="ctr"/>
              <a:lstStyle/>
              <a:p>
                <a:pPr algn="ctr"/>
                <a:endParaRPr lang="en-US" sz="4266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ounded Rectangle 23"/>
          <p:cNvSpPr/>
          <p:nvPr/>
        </p:nvSpPr>
        <p:spPr>
          <a:xfrm>
            <a:off x="8111932" y="2596942"/>
            <a:ext cx="3545598" cy="1755759"/>
          </a:xfrm>
          <a:prstGeom prst="roundRect">
            <a:avLst/>
          </a:prstGeom>
        </p:spPr>
        <p:style>
          <a:lnRef idx="0">
            <a:schemeClr val="accent2"/>
          </a:lnRef>
          <a:fillRef idx="1003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267" tIns="45707" rIns="91267" bIns="45707" rtlCol="0" anchor="ctr"/>
          <a:lstStyle/>
          <a:p>
            <a:pPr algn="ctr"/>
            <a:r>
              <a:rPr lang="en-GB" sz="2799" b="1" dirty="0">
                <a:solidFill>
                  <a:prstClr val="white"/>
                </a:solidFill>
                <a:latin typeface="Calibri"/>
              </a:rPr>
              <a:t>Tripled population demand for ART in 1</a:t>
            </a:r>
            <a:r>
              <a:rPr lang="en-GB" sz="2799" b="1" baseline="30000" dirty="0">
                <a:solidFill>
                  <a:prstClr val="white"/>
                </a:solidFill>
                <a:latin typeface="Calibri"/>
              </a:rPr>
              <a:t>st</a:t>
            </a:r>
            <a:r>
              <a:rPr lang="en-GB" sz="2799" b="1" dirty="0">
                <a:solidFill>
                  <a:prstClr val="white"/>
                </a:solidFill>
                <a:latin typeface="Calibri"/>
              </a:rPr>
              <a:t> 6 </a:t>
            </a:r>
            <a:r>
              <a:rPr lang="en-GB" sz="2799" b="1" dirty="0" err="1">
                <a:solidFill>
                  <a:prstClr val="white"/>
                </a:solidFill>
                <a:latin typeface="Calibri"/>
              </a:rPr>
              <a:t>mos</a:t>
            </a:r>
            <a:r>
              <a:rPr lang="en-GB" sz="2799" b="1" dirty="0">
                <a:solidFill>
                  <a:prstClr val="white"/>
                </a:solidFill>
                <a:latin typeface="Calibri"/>
              </a:rPr>
              <a:t> of intervention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548" y="1085357"/>
            <a:ext cx="11207206" cy="461510"/>
          </a:xfrm>
          <a:prstGeom prst="rect">
            <a:avLst/>
          </a:prstGeom>
        </p:spPr>
        <p:txBody>
          <a:bodyPr wrap="none" lIns="91267" tIns="45707" rIns="91267" bIns="45707">
            <a:spAutoFit/>
          </a:bodyPr>
          <a:lstStyle/>
          <a:p>
            <a:r>
              <a:rPr lang="en-GB" sz="2399" b="1" dirty="0">
                <a:solidFill>
                  <a:srgbClr val="B0120E"/>
                </a:solidFill>
              </a:rPr>
              <a:t>Trial of HIVST in 16,660 adults in 28 intervention clusters in Malawi 2012-15 </a:t>
            </a:r>
            <a:endParaRPr lang="en-GB" sz="2399" dirty="0">
              <a:solidFill>
                <a:srgbClr val="B0120E"/>
              </a:solidFill>
            </a:endParaRPr>
          </a:p>
        </p:txBody>
      </p:sp>
      <p:pic>
        <p:nvPicPr>
          <p:cNvPr id="25" name="Picture 24" descr="wellcome-logo-black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62" y="5499757"/>
            <a:ext cx="1170804" cy="1170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40625" y="1739228"/>
            <a:ext cx="1069908" cy="454684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768" tIns="119849" rIns="121768" bIns="119849" rtlCol="0" anchor="ctr" anchorCtr="0"/>
          <a:lstStyle/>
          <a:p>
            <a:pPr algn="ctr"/>
            <a:endParaRPr lang="en-US" sz="1866" dirty="0" err="1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128861" y="2580013"/>
            <a:ext cx="3545598" cy="1755759"/>
          </a:xfrm>
          <a:prstGeom prst="roundRect">
            <a:avLst/>
          </a:prstGeom>
        </p:spPr>
        <p:style>
          <a:lnRef idx="0">
            <a:schemeClr val="accent2"/>
          </a:lnRef>
          <a:fillRef idx="1003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267" tIns="45707" rIns="91267" bIns="45707" rtlCol="0" anchor="ctr"/>
          <a:lstStyle/>
          <a:p>
            <a:pPr algn="ctr"/>
            <a:r>
              <a:rPr lang="en-GB" sz="2799" b="1" dirty="0">
                <a:solidFill>
                  <a:prstClr val="white"/>
                </a:solidFill>
                <a:latin typeface="Calibri"/>
              </a:rPr>
              <a:t>Immediate relevance to UNAIDS 2020 </a:t>
            </a:r>
          </a:p>
          <a:p>
            <a:pPr algn="ctr"/>
            <a:r>
              <a:rPr lang="en-GB" sz="2799" b="1" dirty="0">
                <a:solidFill>
                  <a:prstClr val="white"/>
                </a:solidFill>
                <a:latin typeface="Calibri"/>
              </a:rPr>
              <a:t>“90-90-90” targets</a:t>
            </a:r>
          </a:p>
        </p:txBody>
      </p:sp>
    </p:spTree>
    <p:extLst>
      <p:ext uri="{BB962C8B-B14F-4D97-AF65-F5344CB8AC3E}">
        <p14:creationId xmlns:p14="http://schemas.microsoft.com/office/powerpoint/2010/main" val="188954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10" grpId="1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8FE1F3F-C43C-AB44-BA9A-7D3C66E03235}"/>
              </a:ext>
            </a:extLst>
          </p:cNvPr>
          <p:cNvSpPr/>
          <p:nvPr/>
        </p:nvSpPr>
        <p:spPr>
          <a:xfrm>
            <a:off x="-30198" y="9036"/>
            <a:ext cx="12219023" cy="68399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2"/>
                </a:solidFill>
                <a:latin typeface="Arial Black" panose="020B0A04020102020204" pitchFamily="34" charset="0"/>
              </a:rPr>
              <a:t>Catalysing HIV self-testing (HIVST): </a:t>
            </a:r>
            <a:br>
              <a:rPr lang="en-GB" b="1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n-GB" sz="2666" dirty="0">
                <a:solidFill>
                  <a:schemeClr val="accent2"/>
                </a:solidFill>
                <a:latin typeface="Arial Black" panose="020B0A04020102020204" pitchFamily="34" charset="0"/>
              </a:rPr>
              <a:t>UNITAID STAR </a:t>
            </a:r>
            <a:r>
              <a:rPr lang="en-GB" dirty="0">
                <a:solidFill>
                  <a:schemeClr val="accent2"/>
                </a:solidFill>
                <a:latin typeface="Arial Black" panose="020B0A04020102020204" pitchFamily="34" charset="0"/>
              </a:rPr>
              <a:t>h</a:t>
            </a:r>
            <a:r>
              <a:rPr lang="en-GB" b="1" dirty="0">
                <a:solidFill>
                  <a:schemeClr val="accent2"/>
                </a:solidFill>
                <a:latin typeface="Arial Black" panose="020B0A04020102020204" pitchFamily="34" charset="0"/>
              </a:rPr>
              <a:t>igh-level goals, 2015</a:t>
            </a:r>
            <a:endParaRPr lang="en-GB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20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Autofit/>
          </a:bodyPr>
          <a:lstStyle/>
          <a:p>
            <a:pPr marL="456189" indent="-456189">
              <a:buFont typeface="+mj-lt"/>
              <a:buAutoNum type="arabicParenR"/>
            </a:pPr>
            <a:r>
              <a:rPr lang="en-US" sz="2666" dirty="0">
                <a:latin typeface="Calibri"/>
                <a:cs typeface="Calibri"/>
              </a:rPr>
              <a:t>Develop global normative HIVST guidelines</a:t>
            </a:r>
          </a:p>
          <a:p>
            <a:pPr marL="633642" lvl="1" indent="-234443"/>
            <a:r>
              <a:rPr lang="en-US" sz="2399" dirty="0">
                <a:latin typeface="Calibri"/>
                <a:cs typeface="Calibri"/>
              </a:rPr>
              <a:t>Informed by </a:t>
            </a:r>
            <a:r>
              <a:rPr lang="en-US" sz="2399" dirty="0" err="1">
                <a:latin typeface="Calibri"/>
                <a:cs typeface="Calibri"/>
              </a:rPr>
              <a:t>multicountry</a:t>
            </a:r>
            <a:r>
              <a:rPr lang="en-US" sz="2399" dirty="0">
                <a:latin typeface="Calibri"/>
                <a:cs typeface="Calibri"/>
              </a:rPr>
              <a:t> project evaluation</a:t>
            </a:r>
          </a:p>
          <a:p>
            <a:pPr marL="633642" lvl="1" indent="-234443"/>
            <a:r>
              <a:rPr lang="en-US" sz="2399" dirty="0">
                <a:latin typeface="Calibri"/>
                <a:cs typeface="Calibri"/>
              </a:rPr>
              <a:t>Released by WHO</a:t>
            </a:r>
          </a:p>
          <a:p>
            <a:pPr marL="399202" lvl="1" indent="0">
              <a:buNone/>
            </a:pPr>
            <a:endParaRPr lang="en-US" sz="400" dirty="0">
              <a:latin typeface="Calibri"/>
              <a:cs typeface="Calibri"/>
            </a:endParaRPr>
          </a:p>
          <a:p>
            <a:pPr marL="456189" indent="-456189">
              <a:buFont typeface="+mj-lt"/>
              <a:buAutoNum type="arabicParenR"/>
            </a:pPr>
            <a:r>
              <a:rPr lang="en-US" sz="2666" dirty="0">
                <a:latin typeface="Calibri"/>
                <a:cs typeface="Calibri"/>
              </a:rPr>
              <a:t>National guidelines and algorithms to accommodate HIVST in all countries by end of project</a:t>
            </a:r>
          </a:p>
          <a:p>
            <a:pPr marL="399202" lvl="1" indent="0">
              <a:buNone/>
            </a:pPr>
            <a:endParaRPr lang="en-US" sz="400" dirty="0">
              <a:latin typeface="Calibri"/>
              <a:cs typeface="Calibri"/>
            </a:endParaRPr>
          </a:p>
          <a:p>
            <a:pPr marL="456189" indent="-456189">
              <a:buFont typeface="+mj-lt"/>
              <a:buAutoNum type="arabicParenR"/>
            </a:pPr>
            <a:r>
              <a:rPr lang="en-US" sz="2666" dirty="0">
                <a:latin typeface="Calibri"/>
                <a:cs typeface="Calibri"/>
              </a:rPr>
              <a:t>≥1 HIV kit packaged for HIVST pre-qualified by WHO </a:t>
            </a:r>
          </a:p>
          <a:p>
            <a:pPr marL="456189" indent="-456189">
              <a:buFont typeface="+mj-lt"/>
              <a:buAutoNum type="arabicParenR"/>
            </a:pPr>
            <a:endParaRPr lang="en-US" sz="400" dirty="0">
              <a:latin typeface="Calibri"/>
              <a:cs typeface="Calibri"/>
            </a:endParaRPr>
          </a:p>
          <a:p>
            <a:pPr marL="456189" indent="-456189">
              <a:buFont typeface="+mj-lt"/>
              <a:buAutoNum type="arabicParenR"/>
            </a:pPr>
            <a:r>
              <a:rPr lang="en-US" sz="2666" dirty="0">
                <a:latin typeface="Calibri"/>
                <a:cs typeface="Calibri"/>
              </a:rPr>
              <a:t>Estimate market size and market landscape for HIVST </a:t>
            </a:r>
          </a:p>
          <a:p>
            <a:pPr marL="974658" lvl="1" indent="-456189"/>
            <a:r>
              <a:rPr lang="en-US" sz="2133" dirty="0">
                <a:latin typeface="Calibri"/>
                <a:cs typeface="Calibri"/>
              </a:rPr>
              <a:t> </a:t>
            </a:r>
            <a:r>
              <a:rPr lang="en-US" sz="2399" dirty="0">
                <a:latin typeface="Calibri"/>
                <a:cs typeface="Calibri"/>
              </a:rPr>
              <a:t>Price reductions for quality-assured HIVST products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456189" indent="-456189">
              <a:buFont typeface="+mj-lt"/>
              <a:buAutoNum type="arabicParenR"/>
            </a:pPr>
            <a:endParaRPr lang="en-US" sz="2666" dirty="0">
              <a:latin typeface="Calibri"/>
              <a:cs typeface="Calibri"/>
            </a:endParaRPr>
          </a:p>
        </p:txBody>
      </p:sp>
      <p:pic>
        <p:nvPicPr>
          <p:cNvPr id="50" name="Picture 49" descr="logo_uc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042" y="5867356"/>
            <a:ext cx="668964" cy="814392"/>
          </a:xfrm>
          <a:prstGeom prst="rect">
            <a:avLst/>
          </a:prstGeom>
        </p:spPr>
      </p:pic>
      <p:pic>
        <p:nvPicPr>
          <p:cNvPr id="52" name="Picture 51" descr="LSTM 3 colour positiv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540" y="5778089"/>
            <a:ext cx="1232424" cy="949255"/>
          </a:xfrm>
          <a:prstGeom prst="rect">
            <a:avLst/>
          </a:prstGeom>
        </p:spPr>
      </p:pic>
      <p:pic>
        <p:nvPicPr>
          <p:cNvPr id="54" name="Picture 53" descr="PSI 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36" y="5655156"/>
            <a:ext cx="1753207" cy="1092721"/>
          </a:xfrm>
          <a:prstGeom prst="rect">
            <a:avLst/>
          </a:prstGeom>
        </p:spPr>
      </p:pic>
      <p:pic>
        <p:nvPicPr>
          <p:cNvPr id="53" name="Picture 52" descr="who-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090" y="5824238"/>
            <a:ext cx="967948" cy="923697"/>
          </a:xfrm>
          <a:prstGeom prst="rect">
            <a:avLst/>
          </a:prstGeom>
        </p:spPr>
      </p:pic>
      <p:pic>
        <p:nvPicPr>
          <p:cNvPr id="7" name="Picture 6" descr="Participating countri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440" y="437179"/>
            <a:ext cx="2365449" cy="2120041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51" name="Picture 50" descr="lshtm_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458" y="5798898"/>
            <a:ext cx="1767117" cy="928026"/>
          </a:xfrm>
          <a:prstGeom prst="rect">
            <a:avLst/>
          </a:prstGeom>
        </p:spPr>
      </p:pic>
      <p:pic>
        <p:nvPicPr>
          <p:cNvPr id="2" name="Picture 1" descr="Unitaid_Organization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879" y="5742479"/>
            <a:ext cx="2709950" cy="1108617"/>
          </a:xfrm>
          <a:prstGeom prst="rect">
            <a:avLst/>
          </a:prstGeom>
        </p:spPr>
      </p:pic>
      <p:pic>
        <p:nvPicPr>
          <p:cNvPr id="12" name="Picture 11" descr="291663LOGO-1.jpeg"/>
          <p:cNvPicPr/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2557" y="3928405"/>
            <a:ext cx="2187272" cy="1726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479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22877B7-497A-7F4A-B156-19865EFEEA38}"/>
              </a:ext>
            </a:extLst>
          </p:cNvPr>
          <p:cNvSpPr/>
          <p:nvPr/>
        </p:nvSpPr>
        <p:spPr>
          <a:xfrm>
            <a:off x="-30198" y="9036"/>
            <a:ext cx="12219023" cy="68399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04981" y="319370"/>
            <a:ext cx="11150821" cy="968457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126">
              <a:defRPr/>
            </a:pPr>
            <a:r>
              <a:rPr lang="en-US" sz="3599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1 week campaign of Community-Led HIVST Malawi</a:t>
            </a:r>
          </a:p>
          <a:p>
            <a:pPr algn="l" defTabSz="914126">
              <a:defRPr/>
            </a:pPr>
            <a:r>
              <a:rPr lang="en-US" sz="2799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- cheaper, better? Something to combine with Malaria </a:t>
            </a:r>
            <a:r>
              <a:rPr lang="en-US" sz="2799" b="1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bednet</a:t>
            </a:r>
            <a:r>
              <a:rPr lang="en-US" sz="2799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99" b="1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distrn</a:t>
            </a:r>
            <a:r>
              <a:rPr lang="en-US" sz="2799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?  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8B4EFE5-1488-944E-9657-FF23933B1C16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 rot="5400000">
            <a:off x="2908640" y="1481585"/>
            <a:ext cx="183377" cy="17188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E66BFCB8-71DE-7641-A8C4-979277D88DB5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 rot="16200000" flipH="1">
            <a:off x="4649707" y="1459336"/>
            <a:ext cx="186424" cy="176636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C1AAE0A-0CD7-6243-BF5F-6D73B202BE4A}"/>
              </a:ext>
            </a:extLst>
          </p:cNvPr>
          <p:cNvSpPr/>
          <p:nvPr/>
        </p:nvSpPr>
        <p:spPr>
          <a:xfrm>
            <a:off x="2488494" y="1746516"/>
            <a:ext cx="2742486" cy="5027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30 GVH-defined clusters </a:t>
            </a: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eligible for </a:t>
            </a:r>
            <a:r>
              <a:rPr lang="en-US" sz="1400" dirty="0" err="1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randomisation</a:t>
            </a:r>
            <a:endParaRPr lang="en-US" sz="1400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554F744-EB1E-7546-89BF-F51F34598C13}"/>
              </a:ext>
            </a:extLst>
          </p:cNvPr>
          <p:cNvSpPr/>
          <p:nvPr/>
        </p:nvSpPr>
        <p:spPr>
          <a:xfrm>
            <a:off x="541134" y="2432683"/>
            <a:ext cx="3199567" cy="11884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Intervention arm</a:t>
            </a:r>
          </a:p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15 GVHs allocated to CL-HIVST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Communities supported to plan and implement HIVST campaign linked to HIV treatment and prevention.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032DBA1-A43A-3141-A708-7781C426F18A}"/>
              </a:ext>
            </a:extLst>
          </p:cNvPr>
          <p:cNvSpPr/>
          <p:nvPr/>
        </p:nvSpPr>
        <p:spPr>
          <a:xfrm>
            <a:off x="4026316" y="2435730"/>
            <a:ext cx="3199567" cy="11884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Control arm</a:t>
            </a:r>
          </a:p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15 GVHs allocated to SOC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Continuation of MOH SOC, with HIV services provided through health facilities and community outreach.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CD51BBA-BF92-534A-BCA9-42CF4A626484}"/>
              </a:ext>
            </a:extLst>
          </p:cNvPr>
          <p:cNvSpPr/>
          <p:nvPr/>
        </p:nvSpPr>
        <p:spPr>
          <a:xfrm>
            <a:off x="541134" y="3820794"/>
            <a:ext cx="6684749" cy="16454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Primary outcome:</a:t>
            </a: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Lifetime HIV testing in adolescents 15-19 years</a:t>
            </a:r>
            <a:endParaRPr lang="en-US" sz="1400" b="1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  <a:p>
            <a:pPr algn="ctr" defTabSz="914126"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Secondary outcome: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Testing in the last 3 months in adults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≥ </a:t>
            </a: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40 years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Testing in the last 3 months in men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Cumulative incidence of ART initiation across 6 months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Measure of knowledge of HIV prevention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Measure of HIV testing stigma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08FE267-86EE-344F-B294-6BB9C7456C7C}"/>
              </a:ext>
            </a:extLst>
          </p:cNvPr>
          <p:cNvSpPr/>
          <p:nvPr/>
        </p:nvSpPr>
        <p:spPr>
          <a:xfrm>
            <a:off x="541135" y="5633768"/>
            <a:ext cx="6669512" cy="7770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Outcome measurement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Cross-sectional surveys at 8-12 weeks</a:t>
            </a:r>
          </a:p>
          <a:p>
            <a:pPr algn="ctr" defTabSz="914126"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Clinic data capture for 6 months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DA54370-E2CA-9A45-B7DE-409F687807AC}"/>
              </a:ext>
            </a:extLst>
          </p:cNvPr>
          <p:cNvCxnSpPr/>
          <p:nvPr/>
        </p:nvCxnSpPr>
        <p:spPr>
          <a:xfrm>
            <a:off x="3888145" y="5454512"/>
            <a:ext cx="0" cy="182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E64F887D-F54E-264E-B8B3-F5D756C0A112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 rot="16200000" flipH="1">
            <a:off x="2912363" y="2849647"/>
            <a:ext cx="199701" cy="174259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044ED6F5-4BBA-FB4F-8322-AF9A26F34EE8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rot="5400000">
            <a:off x="4656479" y="2851172"/>
            <a:ext cx="196654" cy="174259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0C28BC3C-E07E-4D48-92CE-AF08C1325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459" y="1758455"/>
            <a:ext cx="4074231" cy="2714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7354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139070-BA21-164A-9DBB-6EDE58183A7D}"/>
              </a:ext>
            </a:extLst>
          </p:cNvPr>
          <p:cNvGrpSpPr/>
          <p:nvPr/>
        </p:nvGrpSpPr>
        <p:grpSpPr>
          <a:xfrm>
            <a:off x="1508745" y="1727584"/>
            <a:ext cx="9468008" cy="4428083"/>
            <a:chOff x="1665555" y="1464765"/>
            <a:chExt cx="9470474" cy="442923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0A803F2-A312-3E41-B91A-C2B537AD13CB}"/>
                </a:ext>
              </a:extLst>
            </p:cNvPr>
            <p:cNvSpPr/>
            <p:nvPr/>
          </p:nvSpPr>
          <p:spPr>
            <a:xfrm>
              <a:off x="1665555" y="1464765"/>
              <a:ext cx="3017520" cy="64008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2-day workshop with                                     community health action groups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0DB8976-AACF-8545-8C9E-513A87F493DE}"/>
                </a:ext>
              </a:extLst>
            </p:cNvPr>
            <p:cNvSpPr/>
            <p:nvPr/>
          </p:nvSpPr>
          <p:spPr>
            <a:xfrm>
              <a:off x="1665555" y="2195828"/>
              <a:ext cx="3017520" cy="258954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2986" indent="-172986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Understand drivers of HIV infection, including barriers to service </a:t>
              </a:r>
              <a:r>
                <a:rPr lang="en-US" sz="1400" dirty="0" err="1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utilisation</a:t>
              </a:r>
              <a:endParaRPr lang="en-US" sz="1400" dirty="0">
                <a:solidFill>
                  <a:sysClr val="windowText" lastClr="000000"/>
                </a:solidFill>
                <a:latin typeface="Franklin Gothic Book" panose="020B0503020102020204" pitchFamily="34" charset="0"/>
              </a:endParaRPr>
            </a:p>
            <a:p>
              <a:pPr marL="172986" indent="-172986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Define underserved sub-groups</a:t>
              </a:r>
            </a:p>
            <a:p>
              <a:pPr marL="172986" indent="-172986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Plan HIVST campaign, including: </a:t>
              </a:r>
              <a:r>
                <a:rPr lang="en-US" sz="1400" dirty="0" err="1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sensitisation</a:t>
              </a: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, distribution of HIVST kits, linkage to treatment and prevention, HIV prevention messages, monitoring &amp; evaluation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EFE72F1-8C52-9042-B98C-3CC84690F86D}"/>
                </a:ext>
              </a:extLst>
            </p:cNvPr>
            <p:cNvSpPr/>
            <p:nvPr/>
          </p:nvSpPr>
          <p:spPr>
            <a:xfrm>
              <a:off x="4892032" y="1464930"/>
              <a:ext cx="3017520" cy="64008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2-day training                                                              with community volunteers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1300CD9-4CD8-BC4C-84B8-8697CE3589FB}"/>
                </a:ext>
              </a:extLst>
            </p:cNvPr>
            <p:cNvSpPr/>
            <p:nvPr/>
          </p:nvSpPr>
          <p:spPr>
            <a:xfrm>
              <a:off x="4892032" y="2195994"/>
              <a:ext cx="3017520" cy="258954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2986" indent="-166638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Develop competency to promote and support HIVST services, including: pre-test information, post-test support, social harms monitoring, data capture</a:t>
              </a:r>
            </a:p>
            <a:p>
              <a:pPr marL="172986" indent="-166638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Finalise</a:t>
              </a: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 HIVST campaign plan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C0A8C7D-95C7-AE46-9CE9-0B9E36F62CDC}"/>
                </a:ext>
              </a:extLst>
            </p:cNvPr>
            <p:cNvSpPr/>
            <p:nvPr/>
          </p:nvSpPr>
          <p:spPr>
            <a:xfrm>
              <a:off x="8118508" y="1464765"/>
              <a:ext cx="3017520" cy="64008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Material inputs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BC51E38-645C-CF4E-8A1E-27563A9BA4E2}"/>
                </a:ext>
              </a:extLst>
            </p:cNvPr>
            <p:cNvSpPr/>
            <p:nvPr/>
          </p:nvSpPr>
          <p:spPr>
            <a:xfrm>
              <a:off x="8118509" y="2201585"/>
              <a:ext cx="3017520" cy="258843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72986" indent="-172986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HIVST kits</a:t>
              </a:r>
            </a:p>
            <a:p>
              <a:pPr marL="172986" indent="-172986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Informational materials</a:t>
              </a:r>
            </a:p>
            <a:p>
              <a:pPr marL="172986" indent="-172986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Data capture tools</a:t>
              </a:r>
            </a:p>
            <a:p>
              <a:pPr marL="172986" indent="-172986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US$10 gratuity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E559D62-CF19-D044-99B3-889E2ADBBD76}"/>
                </a:ext>
              </a:extLst>
            </p:cNvPr>
            <p:cNvSpPr/>
            <p:nvPr/>
          </p:nvSpPr>
          <p:spPr>
            <a:xfrm>
              <a:off x="3348764" y="5253921"/>
              <a:ext cx="5487597" cy="64008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US" sz="1400" b="1" dirty="0">
                  <a:solidFill>
                    <a:sysClr val="windowText" lastClr="000000"/>
                  </a:solidFill>
                  <a:latin typeface="Franklin Gothic Book" panose="020B0503020102020204" pitchFamily="34" charset="0"/>
                </a:rPr>
                <a:t>7-day HIVST campaign linked to HIV care and prevention delivered by community health action groups and community volunteers</a:t>
              </a:r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48634A66-663E-B147-8CE4-E429B688C382}"/>
                </a:ext>
              </a:extLst>
            </p:cNvPr>
            <p:cNvSpPr/>
            <p:nvPr/>
          </p:nvSpPr>
          <p:spPr>
            <a:xfrm rot="10800000">
              <a:off x="2365157" y="4876523"/>
              <a:ext cx="7454812" cy="282841"/>
            </a:xfrm>
            <a:prstGeom prst="triangl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382D350-8FC2-0241-97C6-3E5E6A7BA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cs typeface="Arial" charset="0"/>
              </a:rPr>
              <a:t>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97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49CE8AF-71E6-A84C-8DDF-C47C85D10C21}"/>
              </a:ext>
            </a:extLst>
          </p:cNvPr>
          <p:cNvSpPr/>
          <p:nvPr/>
        </p:nvSpPr>
        <p:spPr>
          <a:xfrm>
            <a:off x="-30198" y="9036"/>
            <a:ext cx="12219023" cy="68399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921409-30A0-2C42-A53F-60A5D487238D}"/>
              </a:ext>
            </a:extLst>
          </p:cNvPr>
          <p:cNvGraphicFramePr>
            <a:graphicFrameLocks noGrp="1"/>
          </p:cNvGraphicFramePr>
          <p:nvPr/>
        </p:nvGraphicFramePr>
        <p:xfrm>
          <a:off x="502539" y="2903087"/>
          <a:ext cx="5439262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HIVST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SOC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Adj</a:t>
                      </a:r>
                      <a:r>
                        <a:rPr lang="en-GB" sz="14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Risk Ratio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          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Lifetime testing in adolescents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84.6%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67.1%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1.25 (1.10-1.43), 0.001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04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Stratified by age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15-17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79.8%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57.2%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 (1.14-1.85), 0.004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18-19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88.3%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75.0%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 (1.05-1.27), 0.004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04"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P-value for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interactio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0.02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04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Stratified by sex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Boys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79.7%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57.3%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1.40 (1.18-1.67), &lt;0.001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Girls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88.2%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74.8%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1.18 (1.03-1.33),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0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P-value for interaction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0.01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7CA3B85-BA88-F442-A724-F92DCF245097}"/>
              </a:ext>
            </a:extLst>
          </p:cNvPr>
          <p:cNvSpPr/>
          <p:nvPr/>
        </p:nvSpPr>
        <p:spPr>
          <a:xfrm>
            <a:off x="337941" y="6443710"/>
            <a:ext cx="10421445" cy="307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 </a:t>
            </a:r>
            <a:r>
              <a:rPr lang="en-US" sz="1400" baseline="300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1 </a:t>
            </a:r>
            <a:r>
              <a:rPr lang="en-US" sz="1400" dirty="0">
                <a:solidFill>
                  <a:srgbClr val="000000"/>
                </a:solidFill>
                <a:latin typeface="Franklin Gothic Book" panose="020B0503020102020204" pitchFamily="34" charset="0"/>
                <a:ea typeface="Calibri" charset="0"/>
              </a:rPr>
              <a:t>Adjusted for age, sex, educational attainment and marital status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ea typeface="Calibri" charset="0"/>
              </a:rPr>
              <a:t>.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A354CE6-6132-774B-8C2E-98C7405741D0}"/>
              </a:ext>
            </a:extLst>
          </p:cNvPr>
          <p:cNvSpPr txBox="1">
            <a:spLocks noChangeArrowheads="1"/>
          </p:cNvSpPr>
          <p:nvPr/>
        </p:nvSpPr>
        <p:spPr>
          <a:xfrm>
            <a:off x="609440" y="508269"/>
            <a:ext cx="11123414" cy="660228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126">
              <a:defRPr/>
            </a:pPr>
            <a:r>
              <a:rPr lang="en-US" sz="3599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CL Malawi – results from 1 week distribution campaign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0364B16-278B-E74C-862A-592BD8BBD04C}"/>
              </a:ext>
            </a:extLst>
          </p:cNvPr>
          <p:cNvGraphicFramePr>
            <a:graphicFrameLocks noGrp="1"/>
          </p:cNvGraphicFramePr>
          <p:nvPr/>
        </p:nvGraphicFramePr>
        <p:xfrm>
          <a:off x="6284366" y="2903087"/>
          <a:ext cx="5439262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HIVST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SOC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Adj</a:t>
                      </a:r>
                      <a:r>
                        <a:rPr lang="en-GB" sz="1400" baseline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 Risk Ratio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1     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% (n/N)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% (n/N)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lvl="0" indent="142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Testing in last 3 months: adults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≥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40  </a:t>
                      </a: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74.5%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33.9%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2.21 (1.92-2.55), &lt;0.001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Testing in last 3 months§;  men</a:t>
                      </a: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74.2%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31.6%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2.37 (2.00-2.80), &lt;0.001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Knowledge of HIV status in partners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71.3%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56.9%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1.24 (1.08-1.42), 0.003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83401"/>
                  </a:ext>
                </a:extLst>
              </a:tr>
              <a:tr h="213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HIVST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Mean Difference/Ratio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(95% CI), p-value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734702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3D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903048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Knowledge of HIV prevention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TasP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)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latin typeface="Franklin Gothic Book" panose="020B0503020102020204" pitchFamily="34" charset="0"/>
                          <a:ea typeface="Calibri" charset="0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14.7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0.30 (-0.66-1.25), 0.53</a:t>
                      </a:r>
                    </a:p>
                  </a:txBody>
                  <a:tcPr marL="60164" marR="60164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460098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HIV testing stigma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Calibri" charset="0"/>
                        <a:cs typeface="Calibri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7.37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7.56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  <a:ea typeface="Calibri" charset="0"/>
                          <a:cs typeface="Calibri" charset="0"/>
                        </a:rPr>
                        <a:t>-0.18 (-0.57-0.21), 0.35</a:t>
                      </a:r>
                    </a:p>
                  </a:txBody>
                  <a:tcPr marL="60164" marR="60164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158317"/>
                  </a:ext>
                </a:extLst>
              </a:tr>
              <a:tr h="42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 initiation per 100,000</a:t>
                      </a:r>
                    </a:p>
                  </a:txBody>
                  <a:tcPr marL="60164" marR="601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475.97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(166/29958)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342.91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(105/27366)</a:t>
                      </a:r>
                    </a:p>
                  </a:txBody>
                  <a:tcPr marL="68562" marR="685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1.39 (0.91-2.11)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60164" marR="60164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05586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9242A92-0D37-5B4A-8A54-5B0E227AA225}"/>
              </a:ext>
            </a:extLst>
          </p:cNvPr>
          <p:cNvSpPr/>
          <p:nvPr/>
        </p:nvSpPr>
        <p:spPr>
          <a:xfrm>
            <a:off x="457831" y="1668904"/>
            <a:ext cx="11265798" cy="587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>
              <a:spcAft>
                <a:spcPts val="500"/>
              </a:spcAft>
              <a:defRPr/>
            </a:pPr>
            <a:endParaRPr lang="en-US" sz="14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algn="ctr" defTabSz="914126">
              <a:spcAft>
                <a:spcPts val="500"/>
              </a:spcAft>
              <a:defRPr/>
            </a:pPr>
            <a:endParaRPr lang="en-US" sz="14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D1D79A-EA22-D344-BE01-35EABE8C9144}"/>
              </a:ext>
            </a:extLst>
          </p:cNvPr>
          <p:cNvSpPr/>
          <p:nvPr/>
        </p:nvSpPr>
        <p:spPr>
          <a:xfrm>
            <a:off x="502540" y="1486407"/>
            <a:ext cx="11221089" cy="11945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Distribution: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Distribution of 24,347 kits by 188 volunteers</a:t>
            </a:r>
          </a:p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Uptake: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74.4% (2956/3973) ever self-tested</a:t>
            </a:r>
          </a:p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Linkage: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2.4% (70/2951) tested positive; 37.3% (25/67) linked to confirmatory testing; 84.0% (21/25) started on ART</a:t>
            </a:r>
          </a:p>
          <a:p>
            <a:pPr algn="ctr" defTabSz="914126">
              <a:spcAft>
                <a:spcPts val="50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Social harms: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0.4% (12/2943) pressured to self-test’0.2% (7/2943) pressured to disclose self-test result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823F0-BFFA-0E4A-AD69-9E030BF3873D}"/>
              </a:ext>
            </a:extLst>
          </p:cNvPr>
          <p:cNvSpPr/>
          <p:nvPr/>
        </p:nvSpPr>
        <p:spPr>
          <a:xfrm>
            <a:off x="472574" y="2892929"/>
            <a:ext cx="5483972" cy="8989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93312-AC3C-7341-BC2E-A68F63EC65D9}"/>
              </a:ext>
            </a:extLst>
          </p:cNvPr>
          <p:cNvSpPr/>
          <p:nvPr/>
        </p:nvSpPr>
        <p:spPr>
          <a:xfrm>
            <a:off x="477493" y="5021054"/>
            <a:ext cx="5483972" cy="1074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5F1319-FA13-C645-8C74-43F925B38737}"/>
              </a:ext>
            </a:extLst>
          </p:cNvPr>
          <p:cNvSpPr/>
          <p:nvPr/>
        </p:nvSpPr>
        <p:spPr>
          <a:xfrm>
            <a:off x="6301587" y="3348136"/>
            <a:ext cx="5414187" cy="829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88EDB0-0FD1-A14C-B34D-FBD0DB14A1EF}"/>
              </a:ext>
            </a:extLst>
          </p:cNvPr>
          <p:cNvSpPr/>
          <p:nvPr/>
        </p:nvSpPr>
        <p:spPr>
          <a:xfrm>
            <a:off x="6284366" y="5214490"/>
            <a:ext cx="5439263" cy="880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9B5D3A-CE09-9A49-A293-8FFB2FD30CA8}"/>
              </a:ext>
            </a:extLst>
          </p:cNvPr>
          <p:cNvSpPr/>
          <p:nvPr/>
        </p:nvSpPr>
        <p:spPr>
          <a:xfrm>
            <a:off x="6289282" y="6095300"/>
            <a:ext cx="5439263" cy="447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A0926-AFEC-E74C-8D48-34DDA6897F0D}"/>
              </a:ext>
            </a:extLst>
          </p:cNvPr>
          <p:cNvSpPr/>
          <p:nvPr/>
        </p:nvSpPr>
        <p:spPr>
          <a:xfrm>
            <a:off x="3367419" y="1526601"/>
            <a:ext cx="5483972" cy="561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8C31A-7AD8-844A-8435-1CB1DAB73C5C}"/>
              </a:ext>
            </a:extLst>
          </p:cNvPr>
          <p:cNvSpPr/>
          <p:nvPr/>
        </p:nvSpPr>
        <p:spPr>
          <a:xfrm>
            <a:off x="6293591" y="4162660"/>
            <a:ext cx="5439263" cy="447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10184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0" y="-39340"/>
            <a:ext cx="12188825" cy="68973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A064-23BB-D046-80C1-52753BDD133A}"/>
              </a:ext>
            </a:extLst>
          </p:cNvPr>
          <p:cNvSpPr txBox="1"/>
          <p:nvPr/>
        </p:nvSpPr>
        <p:spPr>
          <a:xfrm>
            <a:off x="1202500" y="1043379"/>
            <a:ext cx="47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 to MRC Gambia and meeting </a:t>
            </a:r>
            <a:r>
              <a:rPr lang="en-US" sz="3600" dirty="0" err="1">
                <a:solidFill>
                  <a:schemeClr val="bg1"/>
                </a:solidFill>
              </a:rPr>
              <a:t>organisers</a:t>
            </a:r>
            <a:r>
              <a:rPr lang="en-US" sz="36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1092D-BBED-D344-9CD7-2A6DCB243AED}"/>
              </a:ext>
            </a:extLst>
          </p:cNvPr>
          <p:cNvSpPr txBox="1"/>
          <p:nvPr/>
        </p:nvSpPr>
        <p:spPr>
          <a:xfrm>
            <a:off x="1197731" y="4167599"/>
            <a:ext cx="616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Sorry to be missing you Harare!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629A4A-6EDD-5B43-A28C-F29B793816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233" y="3229834"/>
            <a:ext cx="3389902" cy="32873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BBB78E-ACD5-1F42-A2B0-B52FC0D89B29}"/>
              </a:ext>
            </a:extLst>
          </p:cNvPr>
          <p:cNvGrpSpPr/>
          <p:nvPr/>
        </p:nvGrpSpPr>
        <p:grpSpPr>
          <a:xfrm>
            <a:off x="6607262" y="566670"/>
            <a:ext cx="4772416" cy="3369234"/>
            <a:chOff x="5689159" y="1265128"/>
            <a:chExt cx="5612247" cy="40926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63DB72-325B-8E45-894E-EB7EAD12C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0093" y="1265128"/>
              <a:ext cx="5316492" cy="39873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C05EF1-2C87-6D46-B32D-1F6CB3E70457}"/>
                </a:ext>
              </a:extLst>
            </p:cNvPr>
            <p:cNvSpPr/>
            <p:nvPr/>
          </p:nvSpPr>
          <p:spPr>
            <a:xfrm>
              <a:off x="5689159" y="4729163"/>
              <a:ext cx="5612247" cy="628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0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7A75-E3C8-48A8-A0CA-F6CEC7F9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>
                <a:latin typeface="+mn-lt"/>
              </a:rPr>
              <a:t>Trial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315B-9133-4283-AD50-96D5BAB55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77818"/>
            <a:ext cx="6238754" cy="5101050"/>
          </a:xfrm>
        </p:spPr>
        <p:txBody>
          <a:bodyPr>
            <a:normAutofit fontScale="92500" lnSpcReduction="20000"/>
          </a:bodyPr>
          <a:lstStyle/>
          <a:p>
            <a:r>
              <a:rPr lang="en-ZW" sz="2399" dirty="0"/>
              <a:t>Community-led HIVST can </a:t>
            </a:r>
            <a:r>
              <a:rPr lang="en-ZW" sz="2399" b="1" dirty="0"/>
              <a:t>rapidly increase coverage</a:t>
            </a:r>
            <a:r>
              <a:rPr lang="en-ZW" sz="2399" dirty="0"/>
              <a:t>, including men and adolescents </a:t>
            </a:r>
          </a:p>
          <a:p>
            <a:pPr lvl="1"/>
            <a:r>
              <a:rPr lang="en-ZW" sz="1999" dirty="0"/>
              <a:t>Safe, effective, acceptable and desired</a:t>
            </a:r>
          </a:p>
          <a:p>
            <a:pPr lvl="1"/>
            <a:endParaRPr lang="en-ZW" sz="1200" dirty="0"/>
          </a:p>
          <a:p>
            <a:r>
              <a:rPr lang="en-ZW" sz="2399" dirty="0"/>
              <a:t>To maximise </a:t>
            </a:r>
            <a:r>
              <a:rPr lang="en-ZW" sz="2399" b="1" dirty="0"/>
              <a:t>health impact of HIVST </a:t>
            </a:r>
          </a:p>
          <a:p>
            <a:pPr lvl="1"/>
            <a:r>
              <a:rPr lang="en-ZW" sz="1999" dirty="0"/>
              <a:t>Door-to-door most reliable for local coverage</a:t>
            </a:r>
          </a:p>
          <a:p>
            <a:pPr lvl="1"/>
            <a:r>
              <a:rPr lang="en-ZW" sz="1999" dirty="0"/>
              <a:t>Target high burden (undiagnosed/untreated HIV) communities or sub-groups with access to ART</a:t>
            </a:r>
          </a:p>
          <a:p>
            <a:pPr lvl="1"/>
            <a:endParaRPr lang="en-ZW" sz="1300" dirty="0"/>
          </a:p>
          <a:p>
            <a:r>
              <a:rPr lang="en-ZW" sz="2399" dirty="0"/>
              <a:t>Community-led approaches </a:t>
            </a:r>
            <a:r>
              <a:rPr lang="en-ZW" sz="2399" b="1" dirty="0"/>
              <a:t>may give substantially better uptake, targeting </a:t>
            </a:r>
            <a:r>
              <a:rPr lang="en-ZW" sz="2399" dirty="0"/>
              <a:t>and have additional benefits over CBD (STAR Phase 1 trials)</a:t>
            </a:r>
          </a:p>
          <a:p>
            <a:pPr lvl="1"/>
            <a:r>
              <a:rPr lang="en-ZW" sz="1999" dirty="0"/>
              <a:t>“Better outcomes at similar or lower cost” </a:t>
            </a:r>
            <a:endParaRPr lang="en-ZW" sz="2399" dirty="0"/>
          </a:p>
          <a:p>
            <a:pPr lvl="1"/>
            <a:endParaRPr lang="en-ZW" sz="1300" dirty="0"/>
          </a:p>
          <a:p>
            <a:pPr lvl="0">
              <a:defRPr/>
            </a:pPr>
            <a:r>
              <a:rPr lang="en-US" sz="2399" dirty="0"/>
              <a:t>Policy makers could consider target communities</a:t>
            </a:r>
          </a:p>
          <a:p>
            <a:pPr lvl="1">
              <a:defRPr/>
            </a:pPr>
            <a:r>
              <a:rPr lang="en-US" sz="2099" dirty="0"/>
              <a:t>Once-off or </a:t>
            </a:r>
            <a:r>
              <a:rPr lang="en-US" sz="2099" b="1" dirty="0"/>
              <a:t>periodic (e.g. 5 yearly) campaigns</a:t>
            </a:r>
          </a:p>
          <a:p>
            <a:pPr lvl="1">
              <a:defRPr/>
            </a:pPr>
            <a:r>
              <a:rPr lang="en-US" sz="2099" dirty="0"/>
              <a:t>Remote rural or urban slum communities with high undiagnosed HIV or to meet ”pent up demand”</a:t>
            </a:r>
            <a:endParaRPr lang="en-ZW" sz="2399" dirty="0"/>
          </a:p>
          <a:p>
            <a:pPr marL="457063" lvl="1" indent="0">
              <a:buNone/>
            </a:pPr>
            <a:endParaRPr lang="en-ZW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76453-9822-3A4B-9BE3-BA24AC266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63" y="1805179"/>
            <a:ext cx="5062750" cy="43087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AFD27B-9E35-2A42-AB05-95C4E2823D0C}"/>
              </a:ext>
            </a:extLst>
          </p:cNvPr>
          <p:cNvSpPr/>
          <p:nvPr/>
        </p:nvSpPr>
        <p:spPr>
          <a:xfrm>
            <a:off x="6234322" y="6161526"/>
            <a:ext cx="5964279" cy="64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799" i="1" dirty="0" err="1">
                <a:solidFill>
                  <a:prstClr val="black"/>
                </a:solidFill>
              </a:rPr>
              <a:t>Indravudh</a:t>
            </a:r>
            <a:r>
              <a:rPr lang="en-GB" sz="1799" i="1" dirty="0">
                <a:solidFill>
                  <a:prstClr val="black"/>
                </a:solidFill>
              </a:rPr>
              <a:t> </a:t>
            </a:r>
            <a:r>
              <a:rPr lang="en-GB" sz="1799" i="1" dirty="0" err="1">
                <a:solidFill>
                  <a:prstClr val="black"/>
                </a:solidFill>
              </a:rPr>
              <a:t>PLoS</a:t>
            </a:r>
            <a:r>
              <a:rPr lang="en-GB" sz="1799" i="1" dirty="0">
                <a:solidFill>
                  <a:prstClr val="black"/>
                </a:solidFill>
              </a:rPr>
              <a:t> Med 2021, </a:t>
            </a:r>
            <a:r>
              <a:rPr lang="en-GB" sz="1799" i="1" dirty="0" err="1">
                <a:solidFill>
                  <a:prstClr val="black"/>
                </a:solidFill>
              </a:rPr>
              <a:t>Indravudh</a:t>
            </a:r>
            <a:r>
              <a:rPr lang="en-GB" sz="1799" i="1" dirty="0">
                <a:solidFill>
                  <a:prstClr val="black"/>
                </a:solidFill>
              </a:rPr>
              <a:t> BMJ Glob </a:t>
            </a:r>
            <a:r>
              <a:rPr lang="en-GB" sz="1799" i="1" dirty="0" err="1">
                <a:solidFill>
                  <a:prstClr val="black"/>
                </a:solidFill>
              </a:rPr>
              <a:t>Hlth</a:t>
            </a:r>
            <a:r>
              <a:rPr lang="en-GB" sz="1799" i="1" dirty="0">
                <a:solidFill>
                  <a:prstClr val="black"/>
                </a:solidFill>
              </a:rPr>
              <a:t> 2021</a:t>
            </a:r>
          </a:p>
          <a:p>
            <a:pPr algn="r"/>
            <a:r>
              <a:rPr lang="en-GB" sz="1799" i="1" dirty="0">
                <a:solidFill>
                  <a:prstClr val="black"/>
                </a:solidFill>
              </a:rPr>
              <a:t>Cambiano JIAS 2019 Slide courtesy of Valentina </a:t>
            </a:r>
            <a:endParaRPr lang="en-GB" sz="1799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564C5D-7000-5342-8732-48495F3662DA}"/>
              </a:ext>
            </a:extLst>
          </p:cNvPr>
          <p:cNvSpPr txBox="1">
            <a:spLocks/>
          </p:cNvSpPr>
          <p:nvPr/>
        </p:nvSpPr>
        <p:spPr>
          <a:xfrm>
            <a:off x="6848194" y="1434518"/>
            <a:ext cx="5591902" cy="52576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199" b="1" dirty="0">
                <a:latin typeface="Arial" panose="020B0604020202020204" pitchFamily="34" charset="0"/>
                <a:cs typeface="Arial" panose="020B0604020202020204" pitchFamily="34" charset="0"/>
              </a:rPr>
              <a:t>HIVST to maintain 1</a:t>
            </a:r>
            <a:r>
              <a:rPr lang="en-GB" sz="2199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199" b="1" dirty="0">
                <a:latin typeface="Arial" panose="020B0604020202020204" pitchFamily="34" charset="0"/>
                <a:cs typeface="Arial" panose="020B0604020202020204" pitchFamily="34" charset="0"/>
              </a:rPr>
              <a:t> 90 in Zimbabwe</a:t>
            </a:r>
            <a:endParaRPr lang="en-US" sz="21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46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6CCCB-E8DD-1644-9A1C-81636566542C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3C9D4E-56D1-40B6-A459-518702113A02}"/>
              </a:ext>
            </a:extLst>
          </p:cNvPr>
          <p:cNvGrpSpPr/>
          <p:nvPr/>
        </p:nvGrpSpPr>
        <p:grpSpPr>
          <a:xfrm>
            <a:off x="506196" y="1559653"/>
            <a:ext cx="2159164" cy="3118048"/>
            <a:chOff x="3133362" y="305682"/>
            <a:chExt cx="2915376" cy="4532136"/>
          </a:xfrm>
        </p:grpSpPr>
        <p:sp>
          <p:nvSpPr>
            <p:cNvPr id="30" name="Straight Connector 3">
              <a:extLst>
                <a:ext uri="{FF2B5EF4-FFF2-40B4-BE49-F238E27FC236}">
                  <a16:creationId xmlns:a16="http://schemas.microsoft.com/office/drawing/2014/main" id="{0D35D01A-4C38-4484-987E-9CDFAE0EDD04}"/>
                </a:ext>
              </a:extLst>
            </p:cNvPr>
            <p:cNvSpPr/>
            <p:nvPr/>
          </p:nvSpPr>
          <p:spPr>
            <a:xfrm rot="3733137">
              <a:off x="4037772" y="3386204"/>
              <a:ext cx="662589" cy="63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1640"/>
                  </a:moveTo>
                  <a:lnTo>
                    <a:pt x="662589" y="31640"/>
                  </a:ln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sp>
        <p:sp>
          <p:nvSpPr>
            <p:cNvPr id="31" name="Straight Connector 4">
              <a:extLst>
                <a:ext uri="{FF2B5EF4-FFF2-40B4-BE49-F238E27FC236}">
                  <a16:creationId xmlns:a16="http://schemas.microsoft.com/office/drawing/2014/main" id="{E8E8E3FB-EFFC-4A43-BF85-0087C951ED41}"/>
                </a:ext>
              </a:extLst>
            </p:cNvPr>
            <p:cNvSpPr/>
            <p:nvPr/>
          </p:nvSpPr>
          <p:spPr>
            <a:xfrm rot="1337485">
              <a:off x="4460836" y="2845366"/>
              <a:ext cx="414180" cy="63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1640"/>
                  </a:moveTo>
                  <a:lnTo>
                    <a:pt x="414180" y="31640"/>
                  </a:ln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sp>
        <p:sp>
          <p:nvSpPr>
            <p:cNvPr id="32" name="Straight Connector 5">
              <a:extLst>
                <a:ext uri="{FF2B5EF4-FFF2-40B4-BE49-F238E27FC236}">
                  <a16:creationId xmlns:a16="http://schemas.microsoft.com/office/drawing/2014/main" id="{C6463960-B847-4925-B231-79D00AE37F11}"/>
                </a:ext>
              </a:extLst>
            </p:cNvPr>
            <p:cNvSpPr/>
            <p:nvPr/>
          </p:nvSpPr>
          <p:spPr>
            <a:xfrm rot="20262515">
              <a:off x="4460836" y="2234867"/>
              <a:ext cx="414180" cy="63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1640"/>
                  </a:moveTo>
                  <a:lnTo>
                    <a:pt x="414180" y="31640"/>
                  </a:ln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sp>
        <p:sp>
          <p:nvSpPr>
            <p:cNvPr id="33" name="Straight Connector 6">
              <a:extLst>
                <a:ext uri="{FF2B5EF4-FFF2-40B4-BE49-F238E27FC236}">
                  <a16:creationId xmlns:a16="http://schemas.microsoft.com/office/drawing/2014/main" id="{F9EDF0DF-137C-426F-BC6E-D5D2991A2D4C}"/>
                </a:ext>
              </a:extLst>
            </p:cNvPr>
            <p:cNvSpPr/>
            <p:nvPr/>
          </p:nvSpPr>
          <p:spPr>
            <a:xfrm rot="17866863">
              <a:off x="4037775" y="1694034"/>
              <a:ext cx="662578" cy="63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1640"/>
                  </a:moveTo>
                  <a:lnTo>
                    <a:pt x="662578" y="31640"/>
                  </a:lnTo>
                </a:path>
              </a:pathLst>
            </a:custGeom>
            <a:noFill/>
            <a:ln w="28575" cap="flat" cmpd="sng" algn="ctr">
              <a:solidFill>
                <a:srgbClr val="000000"/>
              </a:solidFill>
              <a:prstDash val="solid"/>
            </a:ln>
            <a:effectLst/>
          </p:spPr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1BBF690-086F-4DD1-9A25-95AFF09A7E39}"/>
                </a:ext>
              </a:extLst>
            </p:cNvPr>
            <p:cNvSpPr/>
            <p:nvPr/>
          </p:nvSpPr>
          <p:spPr>
            <a:xfrm>
              <a:off x="3133362" y="1781786"/>
              <a:ext cx="1579941" cy="1579941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 cap="flat" cmpd="sng" algn="ctr">
              <a:solidFill>
                <a:scrgbClr r="0" g="0" b="0"/>
              </a:solidFill>
              <a:prstDash val="solid"/>
            </a:ln>
            <a:effectLst/>
          </p:spPr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D4A46CD-29E0-48F9-BA6F-9E77348B31DF}"/>
                </a:ext>
              </a:extLst>
            </p:cNvPr>
            <p:cNvGrpSpPr/>
            <p:nvPr/>
          </p:nvGrpSpPr>
          <p:grpSpPr>
            <a:xfrm>
              <a:off x="4204264" y="305682"/>
              <a:ext cx="1195781" cy="1195810"/>
              <a:chOff x="1089942" y="-122427"/>
              <a:chExt cx="1195781" cy="119581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CA48FAA-5CC8-44E3-8888-1A59B528232E}"/>
                  </a:ext>
                </a:extLst>
              </p:cNvPr>
              <p:cNvSpPr/>
              <p:nvPr/>
            </p:nvSpPr>
            <p:spPr>
              <a:xfrm>
                <a:off x="1089942" y="-122427"/>
                <a:ext cx="1195781" cy="1195810"/>
              </a:xfrm>
              <a:prstGeom prst="ellipse">
                <a:avLst/>
              </a:prstGeom>
              <a:solidFill>
                <a:srgbClr val="000000"/>
              </a:solidFill>
              <a:ln w="25400" cap="flat" cmpd="sng" algn="ctr">
                <a:solidFill>
                  <a:srgbClr val="000000">
                    <a:shade val="50000"/>
                  </a:srgbClr>
                </a:solidFill>
                <a:prstDash val="solid"/>
              </a:ln>
              <a:effectLst/>
            </p:spPr>
          </p:sp>
          <p:sp>
            <p:nvSpPr>
              <p:cNvPr id="48" name="Oval 9">
                <a:extLst>
                  <a:ext uri="{FF2B5EF4-FFF2-40B4-BE49-F238E27FC236}">
                    <a16:creationId xmlns:a16="http://schemas.microsoft.com/office/drawing/2014/main" id="{7E15D96C-A73B-4A90-83B8-EFC83BD43CC6}"/>
                  </a:ext>
                </a:extLst>
              </p:cNvPr>
              <p:cNvSpPr/>
              <p:nvPr/>
            </p:nvSpPr>
            <p:spPr>
              <a:xfrm>
                <a:off x="1265060" y="52695"/>
                <a:ext cx="845545" cy="84556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0157" tIns="10157" rIns="10157" bIns="10157" numCol="1" spcCol="1270" anchor="ctr" anchorCtr="0">
                <a:noAutofit/>
              </a:bodyPr>
              <a:lstStyle/>
              <a:p>
                <a:pPr algn="ctr" defTabSz="71017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GB" sz="1300" kern="0" dirty="0" err="1">
                    <a:solidFill>
                      <a:srgbClr val="FFFFFF"/>
                    </a:solidFill>
                    <a:latin typeface="Arial"/>
                  </a:rPr>
                  <a:t>Pop</a:t>
                </a:r>
                <a:r>
                  <a:rPr lang="en-GB" sz="1300" kern="0" baseline="30000" dirty="0" err="1">
                    <a:solidFill>
                      <a:srgbClr val="FFFFFF"/>
                    </a:solidFill>
                    <a:latin typeface="Arial"/>
                  </a:rPr>
                  <a:t>n</a:t>
                </a:r>
                <a:r>
                  <a:rPr lang="en-GB" sz="1300" kern="0" dirty="0">
                    <a:solidFill>
                      <a:srgbClr val="FFFFFF"/>
                    </a:solidFill>
                    <a:latin typeface="Arial"/>
                  </a:rPr>
                  <a:t> health &amp; </a:t>
                </a:r>
                <a:r>
                  <a:rPr lang="en-GB" sz="1300" kern="0" dirty="0" err="1">
                    <a:solidFill>
                      <a:srgbClr val="FFFFFF"/>
                    </a:solidFill>
                    <a:latin typeface="Arial"/>
                  </a:rPr>
                  <a:t>Epi</a:t>
                </a:r>
                <a:endParaRPr lang="en-GB" sz="1300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D88DC6A-0358-4658-A875-2A4160417818}"/>
                </a:ext>
              </a:extLst>
            </p:cNvPr>
            <p:cNvGrpSpPr/>
            <p:nvPr/>
          </p:nvGrpSpPr>
          <p:grpSpPr>
            <a:xfrm>
              <a:off x="4814857" y="1363273"/>
              <a:ext cx="1195781" cy="1195781"/>
              <a:chOff x="1700535" y="935164"/>
              <a:chExt cx="1195781" cy="119578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D976D9B-895A-4ED1-B989-EEACDC724B47}"/>
                  </a:ext>
                </a:extLst>
              </p:cNvPr>
              <p:cNvSpPr/>
              <p:nvPr/>
            </p:nvSpPr>
            <p:spPr>
              <a:xfrm>
                <a:off x="1700535" y="935164"/>
                <a:ext cx="1195781" cy="1195781"/>
              </a:xfrm>
              <a:prstGeom prst="ellipse">
                <a:avLst/>
              </a:prstGeom>
              <a:solidFill>
                <a:srgbClr val="B0120E"/>
              </a:solidFill>
              <a:ln w="25400" cap="flat" cmpd="sng" algn="ctr">
                <a:solidFill>
                  <a:srgbClr val="B0120E">
                    <a:shade val="50000"/>
                  </a:srgbClr>
                </a:solidFill>
                <a:prstDash val="solid"/>
              </a:ln>
              <a:effectLst/>
            </p:spPr>
          </p:sp>
          <p:sp>
            <p:nvSpPr>
              <p:cNvPr id="46" name="Oval 11">
                <a:extLst>
                  <a:ext uri="{FF2B5EF4-FFF2-40B4-BE49-F238E27FC236}">
                    <a16:creationId xmlns:a16="http://schemas.microsoft.com/office/drawing/2014/main" id="{95345E66-A3DB-43B2-92B6-20F61F52EDD9}"/>
                  </a:ext>
                </a:extLst>
              </p:cNvPr>
              <p:cNvSpPr/>
              <p:nvPr/>
            </p:nvSpPr>
            <p:spPr>
              <a:xfrm>
                <a:off x="1875653" y="1110282"/>
                <a:ext cx="845545" cy="845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0157" tIns="10157" rIns="10157" bIns="10157" numCol="1" spcCol="1270" anchor="ctr" anchorCtr="0">
                <a:noAutofit/>
              </a:bodyPr>
              <a:lstStyle/>
              <a:p>
                <a:pPr algn="ctr" defTabSz="71017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GB" sz="1300" kern="0" dirty="0">
                    <a:solidFill>
                      <a:srgbClr val="FFFFFF"/>
                    </a:solidFill>
                    <a:latin typeface="Arial"/>
                  </a:rPr>
                  <a:t>Social science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1CE6806-4228-4224-BA17-5D890B909FE2}"/>
                </a:ext>
              </a:extLst>
            </p:cNvPr>
            <p:cNvGrpSpPr/>
            <p:nvPr/>
          </p:nvGrpSpPr>
          <p:grpSpPr>
            <a:xfrm>
              <a:off x="4814857" y="2584459"/>
              <a:ext cx="1195781" cy="1195781"/>
              <a:chOff x="1700535" y="2156350"/>
              <a:chExt cx="1195781" cy="119578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0D67480-33A0-4315-A9EB-BF5D6DC4EEC3}"/>
                  </a:ext>
                </a:extLst>
              </p:cNvPr>
              <p:cNvSpPr/>
              <p:nvPr/>
            </p:nvSpPr>
            <p:spPr>
              <a:xfrm>
                <a:off x="1700535" y="2156350"/>
                <a:ext cx="1195781" cy="1195781"/>
              </a:xfrm>
              <a:prstGeom prst="ellipse">
                <a:avLst/>
              </a:prstGeom>
              <a:solidFill>
                <a:srgbClr val="F04642">
                  <a:lumMod val="75000"/>
                </a:srgbClr>
              </a:solidFill>
              <a:ln w="25400" cap="flat" cmpd="sng" algn="ctr">
                <a:solidFill>
                  <a:srgbClr val="F04642">
                    <a:shade val="50000"/>
                  </a:srgbClr>
                </a:solidFill>
                <a:prstDash val="solid"/>
              </a:ln>
              <a:effectLst/>
            </p:spPr>
          </p:sp>
          <p:sp>
            <p:nvSpPr>
              <p:cNvPr id="44" name="Oval 13">
                <a:extLst>
                  <a:ext uri="{FF2B5EF4-FFF2-40B4-BE49-F238E27FC236}">
                    <a16:creationId xmlns:a16="http://schemas.microsoft.com/office/drawing/2014/main" id="{208EAE41-D8AB-4645-B4CB-B2826A60BC80}"/>
                  </a:ext>
                </a:extLst>
              </p:cNvPr>
              <p:cNvSpPr/>
              <p:nvPr/>
            </p:nvSpPr>
            <p:spPr>
              <a:xfrm>
                <a:off x="1875653" y="2331468"/>
                <a:ext cx="845545" cy="845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0157" tIns="10157" rIns="10157" bIns="10157" numCol="1" spcCol="1270" anchor="ctr" anchorCtr="0">
                <a:noAutofit/>
              </a:bodyPr>
              <a:lstStyle/>
              <a:p>
                <a:pPr algn="ctr" defTabSz="71017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GB" sz="1400" b="1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49B407B-4607-4FFB-9055-FBB99472420D}"/>
                </a:ext>
              </a:extLst>
            </p:cNvPr>
            <p:cNvGrpSpPr/>
            <p:nvPr/>
          </p:nvGrpSpPr>
          <p:grpSpPr>
            <a:xfrm>
              <a:off x="4204264" y="3642037"/>
              <a:ext cx="1195781" cy="1195781"/>
              <a:chOff x="1089942" y="3213928"/>
              <a:chExt cx="1195781" cy="119578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3F892AD-6E69-4112-BDAB-13DADA13E6AE}"/>
                  </a:ext>
                </a:extLst>
              </p:cNvPr>
              <p:cNvSpPr/>
              <p:nvPr/>
            </p:nvSpPr>
            <p:spPr>
              <a:xfrm>
                <a:off x="1089942" y="3213928"/>
                <a:ext cx="1195781" cy="1195781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</p:sp>
          <p:sp>
            <p:nvSpPr>
              <p:cNvPr id="42" name="Oval 15">
                <a:extLst>
                  <a:ext uri="{FF2B5EF4-FFF2-40B4-BE49-F238E27FC236}">
                    <a16:creationId xmlns:a16="http://schemas.microsoft.com/office/drawing/2014/main" id="{59732B34-BFE8-4B9D-965C-CE2EAFF415C0}"/>
                  </a:ext>
                </a:extLst>
              </p:cNvPr>
              <p:cNvSpPr/>
              <p:nvPr/>
            </p:nvSpPr>
            <p:spPr>
              <a:xfrm>
                <a:off x="1265060" y="3389046"/>
                <a:ext cx="845545" cy="845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0157" tIns="10157" rIns="10157" bIns="10157" numCol="1" spcCol="1270" anchor="ctr" anchorCtr="0">
                <a:noAutofit/>
              </a:bodyPr>
              <a:lstStyle/>
              <a:p>
                <a:pPr algn="ctr" defTabSz="710177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endParaRPr lang="en-GB" sz="1400" b="1" kern="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323100-8B4B-45AE-B992-45D1DDD70D0D}"/>
                </a:ext>
              </a:extLst>
            </p:cNvPr>
            <p:cNvSpPr txBox="1"/>
            <p:nvPr/>
          </p:nvSpPr>
          <p:spPr>
            <a:xfrm>
              <a:off x="4753337" y="2940856"/>
              <a:ext cx="1295401" cy="845435"/>
            </a:xfrm>
            <a:prstGeom prst="rect">
              <a:avLst/>
            </a:prstGeom>
            <a:noFill/>
          </p:spPr>
          <p:txBody>
            <a:bodyPr wrap="square" lIns="91382" tIns="89943" rIns="91382" bIns="89943" rtlCol="0" anchor="t">
              <a:spAutoFit/>
            </a:bodyPr>
            <a:lstStyle/>
            <a:p>
              <a:pPr algn="ctr" defTabSz="777557">
                <a:defRPr/>
              </a:pPr>
              <a:r>
                <a:rPr lang="en-GB" sz="1300" kern="0" dirty="0">
                  <a:solidFill>
                    <a:srgbClr val="FFFFFF"/>
                  </a:solidFill>
                  <a:latin typeface="Arial"/>
                </a:rPr>
                <a:t>Economic</a:t>
              </a:r>
            </a:p>
            <a:p>
              <a:pPr algn="ctr" defTabSz="777557">
                <a:defRPr/>
              </a:pPr>
              <a:endParaRPr lang="en-US" sz="1300" kern="0" dirty="0" err="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A872326-8245-47F6-A19B-1BA00B8EFD80}"/>
                </a:ext>
              </a:extLst>
            </p:cNvPr>
            <p:cNvSpPr txBox="1"/>
            <p:nvPr/>
          </p:nvSpPr>
          <p:spPr>
            <a:xfrm>
              <a:off x="4131038" y="3867955"/>
              <a:ext cx="1295401" cy="845435"/>
            </a:xfrm>
            <a:prstGeom prst="rect">
              <a:avLst/>
            </a:prstGeom>
            <a:noFill/>
          </p:spPr>
          <p:txBody>
            <a:bodyPr wrap="square" lIns="91382" tIns="89943" rIns="91382" bIns="89943" rtlCol="0" anchor="t">
              <a:spAutoFit/>
            </a:bodyPr>
            <a:lstStyle/>
            <a:p>
              <a:pPr algn="ctr" defTabSz="777557">
                <a:defRPr/>
              </a:pPr>
              <a:r>
                <a:rPr lang="en-GB" sz="1300" kern="0" dirty="0">
                  <a:solidFill>
                    <a:srgbClr val="FFFFFF"/>
                  </a:solidFill>
                  <a:latin typeface="Arial"/>
                </a:rPr>
                <a:t>Math modelling</a:t>
              </a:r>
              <a:endParaRPr lang="en-US" sz="1300" kern="0" dirty="0" err="1">
                <a:solidFill>
                  <a:srgbClr val="FFFFFF"/>
                </a:solidFill>
                <a:latin typeface="Arial"/>
              </a:endParaRPr>
            </a:p>
          </p:txBody>
        </p:sp>
      </p:grpSp>
      <p:cxnSp>
        <p:nvCxnSpPr>
          <p:cNvPr id="49" name="Elbow Connector 89">
            <a:extLst>
              <a:ext uri="{FF2B5EF4-FFF2-40B4-BE49-F238E27FC236}">
                <a16:creationId xmlns:a16="http://schemas.microsoft.com/office/drawing/2014/main" id="{C3172915-A203-4B10-BFC9-164D9A03D4CB}"/>
              </a:ext>
            </a:extLst>
          </p:cNvPr>
          <p:cNvCxnSpPr>
            <a:cxnSpLocks/>
            <a:stCxn id="62" idx="2"/>
            <a:endCxn id="41" idx="6"/>
          </p:cNvCxnSpPr>
          <p:nvPr/>
        </p:nvCxnSpPr>
        <p:spPr>
          <a:xfrm rot="5400000">
            <a:off x="1211725" y="2444450"/>
            <a:ext cx="2795115" cy="848706"/>
          </a:xfrm>
          <a:prstGeom prst="bentConnector2">
            <a:avLst/>
          </a:prstGeom>
          <a:noFill/>
          <a:ln w="19050" cap="flat" cmpd="sng" algn="ctr">
            <a:solidFill>
              <a:srgbClr val="E2E2E2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0" name="Elbow Connector 91">
            <a:extLst>
              <a:ext uri="{FF2B5EF4-FFF2-40B4-BE49-F238E27FC236}">
                <a16:creationId xmlns:a16="http://schemas.microsoft.com/office/drawing/2014/main" id="{20143D88-9306-4BF5-8E9A-258FD6C3F8A7}"/>
              </a:ext>
            </a:extLst>
          </p:cNvPr>
          <p:cNvCxnSpPr>
            <a:cxnSpLocks/>
            <a:stCxn id="62" idx="2"/>
            <a:endCxn id="39" idx="3"/>
          </p:cNvCxnSpPr>
          <p:nvPr/>
        </p:nvCxnSpPr>
        <p:spPr>
          <a:xfrm rot="5400000">
            <a:off x="1753401" y="2383206"/>
            <a:ext cx="2192195" cy="368275"/>
          </a:xfrm>
          <a:prstGeom prst="bentConnector2">
            <a:avLst/>
          </a:prstGeom>
          <a:noFill/>
          <a:ln w="19050" cap="flat" cmpd="sng" algn="ctr">
            <a:solidFill>
              <a:srgbClr val="E2E2E2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1" name="Elbow Connector 109">
            <a:extLst>
              <a:ext uri="{FF2B5EF4-FFF2-40B4-BE49-F238E27FC236}">
                <a16:creationId xmlns:a16="http://schemas.microsoft.com/office/drawing/2014/main" id="{AD565172-8C92-4A80-8CAB-EA32F57B64C8}"/>
              </a:ext>
            </a:extLst>
          </p:cNvPr>
          <p:cNvCxnSpPr>
            <a:cxnSpLocks/>
            <a:stCxn id="62" idx="2"/>
            <a:endCxn id="45" idx="6"/>
          </p:cNvCxnSpPr>
          <p:nvPr/>
        </p:nvCxnSpPr>
        <p:spPr>
          <a:xfrm rot="5400000">
            <a:off x="2221711" y="1886678"/>
            <a:ext cx="1227356" cy="396493"/>
          </a:xfrm>
          <a:prstGeom prst="bentConnector2">
            <a:avLst/>
          </a:prstGeom>
          <a:noFill/>
          <a:ln w="19050" cap="flat" cmpd="sng" algn="ctr">
            <a:solidFill>
              <a:srgbClr val="E2E2E2">
                <a:lumMod val="50000"/>
              </a:srgbClr>
            </a:solidFill>
            <a:prstDash val="solid"/>
            <a:tailEnd type="arrow"/>
          </a:ln>
          <a:effectLst/>
        </p:spPr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A5F90916-8A25-46E2-87B0-F7222714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352" y="1517229"/>
            <a:ext cx="4741559" cy="31976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35D8DA7-B1A2-4617-A70B-061A6443924E}"/>
              </a:ext>
            </a:extLst>
          </p:cNvPr>
          <p:cNvSpPr txBox="1"/>
          <p:nvPr/>
        </p:nvSpPr>
        <p:spPr>
          <a:xfrm>
            <a:off x="155867" y="4778877"/>
            <a:ext cx="6677866" cy="16618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799" b="1" i="1" dirty="0"/>
              <a:t>Key outputs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Publications – </a:t>
            </a:r>
            <a:r>
              <a:rPr lang="en-US" sz="1400" b="1" dirty="0">
                <a:solidFill>
                  <a:srgbClr val="C00000"/>
                </a:solidFill>
              </a:rPr>
              <a:t>African 1st author on 28 of 63 STAR publications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date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Presentations – </a:t>
            </a:r>
            <a:r>
              <a:rPr lang="en-US" sz="1400" b="1" dirty="0">
                <a:solidFill>
                  <a:srgbClr val="C00000"/>
                </a:solidFill>
              </a:rPr>
              <a:t>African presenter for 51 conference abstracts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Degrees – </a:t>
            </a:r>
            <a:r>
              <a:rPr lang="en-US" sz="1400" b="1" dirty="0">
                <a:solidFill>
                  <a:srgbClr val="C00000"/>
                </a:solidFill>
              </a:rPr>
              <a:t>4 African STAR PhDs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UK staff-studentship schemes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prizes - </a:t>
            </a:r>
            <a:r>
              <a:rPr lang="en-US" sz="1400" b="1" dirty="0">
                <a:solidFill>
                  <a:srgbClr val="C00000"/>
                </a:solidFill>
              </a:rPr>
              <a:t>Euphemia Sibanda, Augustine Choko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Fellowships and research grants - </a:t>
            </a:r>
            <a:r>
              <a:rPr lang="en-US" sz="1400" b="1" dirty="0">
                <a:solidFill>
                  <a:srgbClr val="C00000"/>
                </a:solidFill>
              </a:rPr>
              <a:t>African Principal Investigators x 3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South-South collaborations – </a:t>
            </a:r>
            <a:r>
              <a:rPr lang="en-US" sz="1400" b="1" dirty="0">
                <a:solidFill>
                  <a:srgbClr val="C00000"/>
                </a:solidFill>
              </a:rPr>
              <a:t>African-led proposals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EDCTP, UK-NIHR,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Wellcome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110EE06-F32C-4799-96D2-C84802A524BA}"/>
              </a:ext>
            </a:extLst>
          </p:cNvPr>
          <p:cNvSpPr/>
          <p:nvPr/>
        </p:nvSpPr>
        <p:spPr>
          <a:xfrm>
            <a:off x="155867" y="176637"/>
            <a:ext cx="5755536" cy="129460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99" b="1" i="1" dirty="0" err="1">
                <a:solidFill>
                  <a:schemeClr val="tx1"/>
                </a:solidFill>
              </a:rPr>
              <a:t>Harmonised</a:t>
            </a:r>
            <a:r>
              <a:rPr lang="en-US" sz="1799" b="1" i="1" dirty="0">
                <a:solidFill>
                  <a:schemeClr val="tx1"/>
                </a:solidFill>
              </a:rPr>
              <a:t> research networks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London/Liverpool academic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research consortium &amp; network leads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Africa Research Institutes,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PSI Country Offices, MOH:  country protocols, implementation, impact evaluation. In-country researchers supported through regional workshops, country-visits and calls</a:t>
            </a:r>
          </a:p>
        </p:txBody>
      </p:sp>
      <p:pic>
        <p:nvPicPr>
          <p:cNvPr id="127" name="Picture 1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8A2A2D-5B9D-4E6A-9E82-0B3BD88E70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170" y="111857"/>
            <a:ext cx="3860787" cy="2895591"/>
          </a:xfrm>
          <a:prstGeom prst="rect">
            <a:avLst/>
          </a:prstGeom>
        </p:spPr>
      </p:pic>
      <p:pic>
        <p:nvPicPr>
          <p:cNvPr id="129" name="Content Placeholder 3">
            <a:extLst>
              <a:ext uri="{FF2B5EF4-FFF2-40B4-BE49-F238E27FC236}">
                <a16:creationId xmlns:a16="http://schemas.microsoft.com/office/drawing/2014/main" id="{229D766F-3D16-4391-8A54-28830B73D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210" y="2801267"/>
            <a:ext cx="2632747" cy="1967642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7B5C907A-601B-46AB-8C72-6D1DFAE5F817}"/>
              </a:ext>
            </a:extLst>
          </p:cNvPr>
          <p:cNvSpPr/>
          <p:nvPr/>
        </p:nvSpPr>
        <p:spPr>
          <a:xfrm>
            <a:off x="8169165" y="2535703"/>
            <a:ext cx="3863793" cy="4584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99"/>
              </a:lnSpc>
            </a:pPr>
            <a:r>
              <a:rPr lang="en-US" sz="1600" dirty="0"/>
              <a:t>STAR Research meeting: Nairobi 2018</a:t>
            </a:r>
            <a:endParaRPr lang="en-GB" sz="1600" dirty="0"/>
          </a:p>
        </p:txBody>
      </p:sp>
      <p:pic>
        <p:nvPicPr>
          <p:cNvPr id="134" name="Picture 133" descr="A picture containing person&#10;&#10;Description automatically generated">
            <a:extLst>
              <a:ext uri="{FF2B5EF4-FFF2-40B4-BE49-F238E27FC236}">
                <a16:creationId xmlns:a16="http://schemas.microsoft.com/office/drawing/2014/main" id="{07505823-837F-4C24-8E0E-1C59FC25F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277" y="3148745"/>
            <a:ext cx="1914026" cy="1296732"/>
          </a:xfrm>
          <a:prstGeom prst="rect">
            <a:avLst/>
          </a:prstGeom>
        </p:spPr>
      </p:pic>
      <p:pic>
        <p:nvPicPr>
          <p:cNvPr id="140" name="Picture 139" descr="http://contentz.mkt7463.com/ra/2018/37765/11/37467567/Screen%20Shot%202018-11-19%20at%204.40.30%20PM2.png">
            <a:extLst>
              <a:ext uri="{FF2B5EF4-FFF2-40B4-BE49-F238E27FC236}">
                <a16:creationId xmlns:a16="http://schemas.microsoft.com/office/drawing/2014/main" id="{01C2ACA1-4309-4DC0-8A95-F2969CCE7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69" y="5457296"/>
            <a:ext cx="5293125" cy="114588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BF8A5542-88DE-4195-8847-411E652DA613}"/>
              </a:ext>
            </a:extLst>
          </p:cNvPr>
          <p:cNvSpPr txBox="1"/>
          <p:nvPr/>
        </p:nvSpPr>
        <p:spPr>
          <a:xfrm>
            <a:off x="3985104" y="6479969"/>
            <a:ext cx="8141754" cy="33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/>
              <a:t>Website: </a:t>
            </a:r>
            <a:r>
              <a:rPr lang="en-GB" sz="1600" dirty="0">
                <a:hlinkClick r:id="rId8"/>
              </a:rPr>
              <a:t>http://Hivstar.lshtm.ac.uk</a:t>
            </a:r>
            <a:r>
              <a:rPr lang="en-GB" sz="1600" dirty="0"/>
              <a:t> and </a:t>
            </a:r>
            <a:r>
              <a:rPr lang="en-GB" sz="1600" dirty="0">
                <a:hlinkClick r:id="rId9"/>
              </a:rPr>
              <a:t>https://www.psi.org/project/star/</a:t>
            </a:r>
            <a:endParaRPr lang="en-GB" sz="1600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20CED6C-40E1-421F-ACB7-A2E89C603A8F}"/>
              </a:ext>
            </a:extLst>
          </p:cNvPr>
          <p:cNvSpPr/>
          <p:nvPr/>
        </p:nvSpPr>
        <p:spPr>
          <a:xfrm>
            <a:off x="9395930" y="4730391"/>
            <a:ext cx="2637028" cy="7554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99"/>
              </a:lnSpc>
            </a:pPr>
            <a:r>
              <a:rPr lang="en-US" sz="1600" dirty="0"/>
              <a:t>Euphemia Sibanda </a:t>
            </a:r>
          </a:p>
          <a:p>
            <a:pPr algn="ctr">
              <a:lnSpc>
                <a:spcPts val="1799"/>
              </a:lnSpc>
            </a:pPr>
            <a:r>
              <a:rPr lang="en-US" sz="1600" dirty="0"/>
              <a:t>Presenter/Chair CROI 2019 with Rachael </a:t>
            </a:r>
            <a:r>
              <a:rPr lang="en-US" sz="1600" dirty="0" err="1"/>
              <a:t>Baggaley</a:t>
            </a:r>
            <a:r>
              <a:rPr lang="en-US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969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26D0D5-0F98-B44F-8090-F680BF9C8C19}"/>
              </a:ext>
            </a:extLst>
          </p:cNvPr>
          <p:cNvSpPr/>
          <p:nvPr/>
        </p:nvSpPr>
        <p:spPr>
          <a:xfrm>
            <a:off x="-30198" y="1107582"/>
            <a:ext cx="12219023" cy="57413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9581" y="1164872"/>
            <a:ext cx="99382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MLW and TB research teams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dirty="0"/>
              <a:t>Peter MacPherson, Helena </a:t>
            </a:r>
            <a:r>
              <a:rPr lang="en-GB" dirty="0" err="1"/>
              <a:t>Feasey</a:t>
            </a:r>
            <a:r>
              <a:rPr lang="en-GB" dirty="0"/>
              <a:t>, McEwen </a:t>
            </a:r>
            <a:r>
              <a:rPr lang="en-GB" dirty="0" err="1"/>
              <a:t>Khundi</a:t>
            </a:r>
            <a:r>
              <a:rPr lang="en-GB" dirty="0"/>
              <a:t>, Doris Shani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dirty="0"/>
              <a:t>London School – Katherine Fielding</a:t>
            </a:r>
          </a:p>
          <a:p>
            <a:r>
              <a:rPr lang="en-GB" b="1" dirty="0"/>
              <a:t>STAR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b="1" dirty="0"/>
              <a:t>PSI and WHO </a:t>
            </a:r>
            <a:r>
              <a:rPr lang="en-GB" dirty="0"/>
              <a:t>- Karin </a:t>
            </a:r>
            <a:r>
              <a:rPr lang="en-GB" dirty="0" err="1"/>
              <a:t>Hatzold</a:t>
            </a:r>
            <a:r>
              <a:rPr lang="en-GB" dirty="0"/>
              <a:t>, Rachael </a:t>
            </a:r>
            <a:r>
              <a:rPr lang="en-GB" dirty="0" err="1"/>
              <a:t>Baggaley</a:t>
            </a:r>
            <a:r>
              <a:rPr lang="en-GB" dirty="0"/>
              <a:t>, Cheryl Johnson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b="1" dirty="0"/>
              <a:t>London School </a:t>
            </a:r>
            <a:r>
              <a:rPr lang="en-GB" dirty="0"/>
              <a:t>– Fern </a:t>
            </a:r>
            <a:r>
              <a:rPr lang="en-GB" dirty="0" err="1"/>
              <a:t>Terris-Prestholt</a:t>
            </a:r>
            <a:r>
              <a:rPr lang="en-GB" dirty="0"/>
              <a:t>, Katherine Fielding, Helen </a:t>
            </a:r>
            <a:r>
              <a:rPr lang="en-GB" dirty="0" err="1"/>
              <a:t>Ayles</a:t>
            </a:r>
            <a:r>
              <a:rPr lang="en-GB" dirty="0"/>
              <a:t>, Rosanna Peeling, Melissa Neuman, </a:t>
            </a:r>
            <a:r>
              <a:rPr lang="en-GB" dirty="0" err="1"/>
              <a:t>Pitchaya</a:t>
            </a:r>
            <a:r>
              <a:rPr lang="en-GB" dirty="0"/>
              <a:t> </a:t>
            </a:r>
            <a:r>
              <a:rPr lang="en-GB" dirty="0" err="1"/>
              <a:t>Indravudh</a:t>
            </a:r>
            <a:r>
              <a:rPr lang="en-GB" dirty="0"/>
              <a:t>, Linda Sande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b="1" dirty="0"/>
              <a:t>Liverpool School </a:t>
            </a:r>
            <a:r>
              <a:rPr lang="en-GB" dirty="0"/>
              <a:t>– Frances Cowan, Euphemia Sibanda</a:t>
            </a:r>
          </a:p>
          <a:p>
            <a:endParaRPr lang="en-GB" sz="600" dirty="0"/>
          </a:p>
          <a:p>
            <a:r>
              <a:rPr lang="en-GB" b="1" dirty="0"/>
              <a:t>Researchers and implementers </a:t>
            </a:r>
            <a:r>
              <a:rPr lang="en-GB" dirty="0"/>
              <a:t>from Malawi, Zambia, Zimbabwe and South Africa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dirty="0"/>
              <a:t>Economics Network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dirty="0"/>
              <a:t>Quantitative and Epi Research Network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dirty="0"/>
              <a:t>Qualitative Research Network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dirty="0"/>
              <a:t>Communities, Ministries of Health and District Health teams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5" name="Picture 4" descr="http://contentz.mkt7463.com/ra/2018/37765/11/37467567/Screen%20Shot%202018-11-19%20at%204.40.30%20PM2.png">
            <a:extLst>
              <a:ext uri="{FF2B5EF4-FFF2-40B4-BE49-F238E27FC236}">
                <a16:creationId xmlns:a16="http://schemas.microsoft.com/office/drawing/2014/main" id="{0A2EF39E-B164-5343-819E-9B25D9B199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571" y="5500207"/>
            <a:ext cx="6528250" cy="136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Unitaid_Organization_logo.png">
            <a:extLst>
              <a:ext uri="{FF2B5EF4-FFF2-40B4-BE49-F238E27FC236}">
                <a16:creationId xmlns:a16="http://schemas.microsoft.com/office/drawing/2014/main" id="{EB6CE0D7-5898-2445-B91E-93B7E2A50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2" y="5191658"/>
            <a:ext cx="2543016" cy="1040323"/>
          </a:xfrm>
          <a:prstGeom prst="rect">
            <a:avLst/>
          </a:prstGeom>
        </p:spPr>
      </p:pic>
      <p:pic>
        <p:nvPicPr>
          <p:cNvPr id="7" name="Picture 6" descr="291663LOGO-1.jpeg">
            <a:extLst>
              <a:ext uri="{FF2B5EF4-FFF2-40B4-BE49-F238E27FC236}">
                <a16:creationId xmlns:a16="http://schemas.microsoft.com/office/drawing/2014/main" id="{8FB254EC-AF14-BE45-A0A2-358ECD58DB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9125" y="5591435"/>
            <a:ext cx="1420446" cy="10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26C458-EC38-3C46-BC34-5B84ECF35BF7}"/>
              </a:ext>
            </a:extLst>
          </p:cNvPr>
          <p:cNvSpPr txBox="1"/>
          <p:nvPr/>
        </p:nvSpPr>
        <p:spPr>
          <a:xfrm>
            <a:off x="-38638" y="5828813"/>
            <a:ext cx="2597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Website: </a:t>
            </a:r>
            <a:r>
              <a:rPr lang="en-GB" dirty="0">
                <a:hlinkClick r:id="rId5"/>
              </a:rPr>
              <a:t>http://Hivstar.lshtm.ac.uk</a:t>
            </a:r>
            <a:r>
              <a:rPr lang="en-GB" dirty="0"/>
              <a:t> </a:t>
            </a:r>
          </a:p>
        </p:txBody>
      </p:sp>
      <p:pic>
        <p:nvPicPr>
          <p:cNvPr id="12" name="Picture 11" descr="wellcome-logo-black.eps">
            <a:extLst>
              <a:ext uri="{FF2B5EF4-FFF2-40B4-BE49-F238E27FC236}">
                <a16:creationId xmlns:a16="http://schemas.microsoft.com/office/drawing/2014/main" id="{D95A85B2-DE4B-AB47-8FE7-BB958907D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821" y="1164872"/>
            <a:ext cx="1170804" cy="11708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548310E-9DED-9A4E-A8B3-2199303F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9132"/>
            <a:ext cx="9480857" cy="623236"/>
          </a:xfrm>
        </p:spPr>
        <p:txBody>
          <a:bodyPr/>
          <a:lstStyle/>
          <a:p>
            <a:r>
              <a:rPr lang="en-US" dirty="0">
                <a:latin typeface="Playfair Display" pitchFamily="2" charset="77"/>
              </a:rPr>
              <a:t>Acknowledgements</a:t>
            </a:r>
          </a:p>
        </p:txBody>
      </p:sp>
      <p:pic>
        <p:nvPicPr>
          <p:cNvPr id="14" name="Picture 13" descr="Augu.jpg">
            <a:extLst>
              <a:ext uri="{FF2B5EF4-FFF2-40B4-BE49-F238E27FC236}">
                <a16:creationId xmlns:a16="http://schemas.microsoft.com/office/drawing/2014/main" id="{FFBE453B-ADF7-9A48-99C3-5CE6E094E67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33555" y="5148545"/>
            <a:ext cx="1119389" cy="1293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87A8B6-1937-FC47-8FF5-20580D11F160}"/>
              </a:ext>
            </a:extLst>
          </p:cNvPr>
          <p:cNvSpPr txBox="1"/>
          <p:nvPr/>
        </p:nvSpPr>
        <p:spPr>
          <a:xfrm>
            <a:off x="10507821" y="6442357"/>
            <a:ext cx="153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Augu</a:t>
            </a:r>
            <a:r>
              <a:rPr lang="en-US" b="1" dirty="0"/>
              <a:t> </a:t>
            </a:r>
            <a:r>
              <a:rPr lang="en-US" b="1" dirty="0" err="1"/>
              <a:t>Choko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195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-28136" y="-10764"/>
            <a:ext cx="12188825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A7B5A-2507-A545-9B1C-24ECC2E0AC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882" y="3980830"/>
            <a:ext cx="5258104" cy="2291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F5BE6-424D-3042-B8DA-20CF760AE3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29" y="296824"/>
            <a:ext cx="6743700" cy="2421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296F08-4069-B54C-ABE6-AA7EE0BBC7B6}"/>
              </a:ext>
            </a:extLst>
          </p:cNvPr>
          <p:cNvSpPr txBox="1"/>
          <p:nvPr/>
        </p:nvSpPr>
        <p:spPr>
          <a:xfrm>
            <a:off x="4465591" y="2934182"/>
            <a:ext cx="533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Research groups in both MLW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                    and College of Medicine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A9A841-EC3F-FB49-9964-997FAF34D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421" y="4839324"/>
            <a:ext cx="1010528" cy="1270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E8C7C-DEA9-D741-A873-290E16B583D2}"/>
              </a:ext>
            </a:extLst>
          </p:cNvPr>
          <p:cNvSpPr txBox="1"/>
          <p:nvPr/>
        </p:nvSpPr>
        <p:spPr>
          <a:xfrm>
            <a:off x="1932384" y="6111167"/>
            <a:ext cx="1490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Dr Titus </a:t>
            </a:r>
          </a:p>
          <a:p>
            <a:pPr algn="ctr"/>
            <a:r>
              <a:rPr lang="en-GB" b="1" dirty="0" err="1">
                <a:solidFill>
                  <a:schemeClr val="bg1"/>
                </a:solidFill>
              </a:rPr>
              <a:t>Divala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E84760-FC99-2844-836B-C01B9AF6F3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650" y="4843770"/>
            <a:ext cx="1044682" cy="12375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087BF4-2DD0-D949-9401-5BD8E3D7EA04}"/>
              </a:ext>
            </a:extLst>
          </p:cNvPr>
          <p:cNvSpPr txBox="1"/>
          <p:nvPr/>
        </p:nvSpPr>
        <p:spPr>
          <a:xfrm>
            <a:off x="3156717" y="6125863"/>
            <a:ext cx="1490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Dr Victor Ndlovu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D3D1E1-6097-9844-9034-771A91A9F9D8}"/>
              </a:ext>
            </a:extLst>
          </p:cNvPr>
          <p:cNvGrpSpPr>
            <a:grpSpLocks noChangeAspect="1"/>
          </p:cNvGrpSpPr>
          <p:nvPr/>
        </p:nvGrpSpPr>
        <p:grpSpPr>
          <a:xfrm>
            <a:off x="7446345" y="453758"/>
            <a:ext cx="4431080" cy="1834403"/>
            <a:chOff x="8082071" y="125307"/>
            <a:chExt cx="3785443" cy="156711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51EDA50-25D6-D84D-A038-1BDE4988FD7E}"/>
                </a:ext>
              </a:extLst>
            </p:cNvPr>
            <p:cNvGrpSpPr/>
            <p:nvPr/>
          </p:nvGrpSpPr>
          <p:grpSpPr>
            <a:xfrm>
              <a:off x="10300398" y="125307"/>
              <a:ext cx="1567116" cy="1567117"/>
              <a:chOff x="319225" y="997528"/>
              <a:chExt cx="2006787" cy="200678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52F45E5-AE1D-2E4F-A192-70A15CAD6C55}"/>
                  </a:ext>
                </a:extLst>
              </p:cNvPr>
              <p:cNvSpPr/>
              <p:nvPr/>
            </p:nvSpPr>
            <p:spPr>
              <a:xfrm>
                <a:off x="319225" y="997528"/>
                <a:ext cx="2006787" cy="2006787"/>
              </a:xfrm>
              <a:prstGeom prst="ellipse">
                <a:avLst/>
              </a:prstGeom>
              <a:solidFill>
                <a:srgbClr val="6568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 descr="A person wearing glasses and smiling at the camera&#10;&#10;Description automatically generated">
                <a:extLst>
                  <a:ext uri="{FF2B5EF4-FFF2-40B4-BE49-F238E27FC236}">
                    <a16:creationId xmlns:a16="http://schemas.microsoft.com/office/drawing/2014/main" id="{674A6974-32CE-3F4A-AA3A-DFE469909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4086" y="1208070"/>
                <a:ext cx="1577067" cy="1577070"/>
              </a:xfrm>
              <a:prstGeom prst="ellipse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E4C3FE-B6AD-954D-9A6A-FF5FE87E6434}"/>
                </a:ext>
              </a:extLst>
            </p:cNvPr>
            <p:cNvGrpSpPr/>
            <p:nvPr/>
          </p:nvGrpSpPr>
          <p:grpSpPr>
            <a:xfrm>
              <a:off x="8082071" y="676761"/>
              <a:ext cx="2187458" cy="1015663"/>
              <a:chOff x="9262127" y="936989"/>
              <a:chExt cx="2187458" cy="101566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1E16A7-64B1-7F43-9A5D-D32BB53C053D}"/>
                  </a:ext>
                </a:extLst>
              </p:cNvPr>
              <p:cNvSpPr txBox="1"/>
              <p:nvPr/>
            </p:nvSpPr>
            <p:spPr>
              <a:xfrm>
                <a:off x="9262127" y="936989"/>
                <a:ext cx="2187458" cy="369332"/>
              </a:xfrm>
              <a:prstGeom prst="rect">
                <a:avLst/>
              </a:prstGeom>
              <a:solidFill>
                <a:srgbClr val="6568A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Segoe UI" panose="020B0502040204020203" pitchFamily="34" charset="0"/>
                  </a:rPr>
                  <a:t>Peter MacPherson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640EAD7-A099-D446-B4C6-E674CFF1B99D}"/>
                  </a:ext>
                </a:extLst>
              </p:cNvPr>
              <p:cNvSpPr txBox="1"/>
              <p:nvPr/>
            </p:nvSpPr>
            <p:spPr>
              <a:xfrm>
                <a:off x="9262127" y="1306321"/>
                <a:ext cx="218745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Segoe UI" panose="020B0502040204020203" pitchFamily="34" charset="0"/>
                  </a:rPr>
                  <a:t>Public Health Group</a:t>
                </a:r>
              </a:p>
              <a:p>
                <a:r>
                  <a:rPr lang="en-US" b="1" dirty="0">
                    <a:latin typeface="HELVETICA NEUE LIGHT" panose="02000403000000020004" pitchFamily="2" charset="0"/>
                    <a:ea typeface="HELVETICA NEUE LIGHT" panose="02000403000000020004" pitchFamily="2" charset="0"/>
                    <a:cs typeface="Segoe UI" panose="020B0502040204020203" pitchFamily="34" charset="0"/>
                  </a:rPr>
                  <a:t>MLW </a:t>
                </a:r>
                <a:r>
                  <a:rPr lang="en-US" b="1" dirty="0" err="1">
                    <a:latin typeface="HELVETICA NEUE LIGHT" panose="02000403000000020004" pitchFamily="2" charset="0"/>
                    <a:ea typeface="HELVETICA NEUE LIGHT" panose="02000403000000020004" pitchFamily="2" charset="0"/>
                    <a:cs typeface="Segoe UI" panose="020B0502040204020203" pitchFamily="34" charset="0"/>
                  </a:rPr>
                  <a:t>Programme</a:t>
                </a:r>
                <a:endParaRPr lang="en-US" b="1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9A77E6F-8EDD-A646-9301-3C88F2472100}"/>
              </a:ext>
            </a:extLst>
          </p:cNvPr>
          <p:cNvSpPr txBox="1"/>
          <p:nvPr/>
        </p:nvSpPr>
        <p:spPr>
          <a:xfrm>
            <a:off x="4765080" y="5434869"/>
            <a:ext cx="2588850" cy="369332"/>
          </a:xfrm>
          <a:prstGeom prst="rect">
            <a:avLst/>
          </a:prstGeom>
          <a:solidFill>
            <a:srgbClr val="6568A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" panose="020B0502040204020203" pitchFamily="34" charset="0"/>
              </a:rPr>
              <a:t>Marriott </a:t>
            </a:r>
            <a:r>
              <a:rPr lang="en-US" b="1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Segoe UI" panose="020B0502040204020203" pitchFamily="34" charset="0"/>
              </a:rPr>
              <a:t>Nliwasa</a:t>
            </a:r>
            <a:endParaRPr lang="en-US" b="1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9668B9-09CD-7C4E-B230-7C82AEF59C14}"/>
              </a:ext>
            </a:extLst>
          </p:cNvPr>
          <p:cNvSpPr txBox="1"/>
          <p:nvPr/>
        </p:nvSpPr>
        <p:spPr>
          <a:xfrm>
            <a:off x="4765080" y="5814070"/>
            <a:ext cx="25888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Segoe UI" panose="020B0502040204020203" pitchFamily="34" charset="0"/>
              </a:rPr>
              <a:t>TB/HIV Research Group</a:t>
            </a:r>
          </a:p>
          <a:p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Segoe UI" panose="020B0502040204020203" pitchFamily="34" charset="0"/>
              </a:rPr>
              <a:t>College of Medicine</a:t>
            </a:r>
          </a:p>
        </p:txBody>
      </p:sp>
      <p:pic>
        <p:nvPicPr>
          <p:cNvPr id="47" name="Picture 46" descr="Augu.jpg">
            <a:extLst>
              <a:ext uri="{FF2B5EF4-FFF2-40B4-BE49-F238E27FC236}">
                <a16:creationId xmlns:a16="http://schemas.microsoft.com/office/drawing/2014/main" id="{C68BF72C-C146-4448-895A-1A57216F8FB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4604" y="2789543"/>
            <a:ext cx="1119389" cy="129381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67378BB-F5BC-3048-A5EA-12DCF6C13672}"/>
              </a:ext>
            </a:extLst>
          </p:cNvPr>
          <p:cNvSpPr txBox="1"/>
          <p:nvPr/>
        </p:nvSpPr>
        <p:spPr>
          <a:xfrm>
            <a:off x="276282" y="4050880"/>
            <a:ext cx="1657506" cy="6463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cs typeface="Arial Black"/>
              </a:rPr>
              <a:t>Dr Augustine </a:t>
            </a:r>
          </a:p>
          <a:p>
            <a:pPr algn="ctr"/>
            <a:r>
              <a:rPr lang="en-GB" b="1" dirty="0" err="1">
                <a:solidFill>
                  <a:schemeClr val="bg1"/>
                </a:solidFill>
                <a:cs typeface="Arial Black"/>
              </a:rPr>
              <a:t>Choko</a:t>
            </a:r>
            <a:endParaRPr lang="en-GB" b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C75A37-92BD-984C-A259-411C2602FA3D}"/>
              </a:ext>
            </a:extLst>
          </p:cNvPr>
          <p:cNvSpPr txBox="1"/>
          <p:nvPr/>
        </p:nvSpPr>
        <p:spPr>
          <a:xfrm>
            <a:off x="1706518" y="4067391"/>
            <a:ext cx="1500198" cy="64631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Dr Moses</a:t>
            </a: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+mj-lt"/>
              </a:rPr>
              <a:t>Kumwenda</a:t>
            </a:r>
            <a:endParaRPr lang="en-GB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C46A0C4-1DB4-DB44-B134-531C3C9763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76" b="-5255"/>
          <a:stretch/>
        </p:blipFill>
        <p:spPr>
          <a:xfrm>
            <a:off x="1933788" y="2737617"/>
            <a:ext cx="1018787" cy="142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4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091-A0AC-1F41-8D38-D6C25CC3E28F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949DE-4788-C547-AC79-A14AAA57AEF5}"/>
              </a:ext>
            </a:extLst>
          </p:cNvPr>
          <p:cNvSpPr/>
          <p:nvPr/>
        </p:nvSpPr>
        <p:spPr>
          <a:xfrm>
            <a:off x="6993460" y="5863971"/>
            <a:ext cx="4956965" cy="880532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 anchorCtr="0"/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961DC7-AA65-144F-82A8-2E0C2B8CF4B6}"/>
              </a:ext>
            </a:extLst>
          </p:cNvPr>
          <p:cNvSpPr txBox="1">
            <a:spLocks/>
          </p:cNvSpPr>
          <p:nvPr/>
        </p:nvSpPr>
        <p:spPr>
          <a:xfrm>
            <a:off x="352640" y="1504365"/>
            <a:ext cx="6640820" cy="4359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dirty="0"/>
              <a:t>Rapid progress towards “First 90”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/>
              <a:t>Still a fraction of cost of providing care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/>
              <a:t>Still the biggest gaps in care cascades</a:t>
            </a:r>
          </a:p>
          <a:p>
            <a:pPr marL="457200" lvl="1" indent="0">
              <a:buNone/>
            </a:pPr>
            <a:endParaRPr lang="en-US" sz="600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Diversified and decentralized services</a:t>
            </a:r>
          </a:p>
          <a:p>
            <a:pPr marL="976302" lvl="1" indent="-457200">
              <a:buFont typeface="Arial"/>
              <a:buChar char="•"/>
            </a:pPr>
            <a:r>
              <a:rPr lang="en-US" dirty="0"/>
              <a:t>~150 million HIV tests p.a.</a:t>
            </a:r>
          </a:p>
          <a:p>
            <a:pPr marL="976302" lvl="1" indent="-457200">
              <a:buFont typeface="Arial"/>
              <a:buChar char="•"/>
            </a:pPr>
            <a:r>
              <a:rPr lang="en-US" dirty="0"/>
              <a:t>New strategies including</a:t>
            </a:r>
          </a:p>
          <a:p>
            <a:pPr marL="1433502" lvl="2" indent="-457200"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</a:rPr>
              <a:t>HIV self-testing </a:t>
            </a:r>
          </a:p>
          <a:p>
            <a:pPr marL="1433502" lvl="2" indent="-457200"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</a:rPr>
              <a:t>Index testing </a:t>
            </a:r>
            <a:r>
              <a:rPr lang="en-US" dirty="0"/>
              <a:t>(Assisted partner notification)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A21626-5D04-DA44-BB8F-AF4AE5CCBBAA}"/>
              </a:ext>
            </a:extLst>
          </p:cNvPr>
          <p:cNvSpPr txBox="1">
            <a:spLocks/>
          </p:cNvSpPr>
          <p:nvPr/>
        </p:nvSpPr>
        <p:spPr>
          <a:xfrm>
            <a:off x="352639" y="483217"/>
            <a:ext cx="9961584" cy="831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towards 95-95-95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D2396-6646-2248-9345-17B4CFEECA11}"/>
              </a:ext>
            </a:extLst>
          </p:cNvPr>
          <p:cNvSpPr txBox="1"/>
          <p:nvPr/>
        </p:nvSpPr>
        <p:spPr>
          <a:xfrm>
            <a:off x="6736699" y="672766"/>
            <a:ext cx="5359433" cy="920422"/>
          </a:xfrm>
          <a:prstGeom prst="rect">
            <a:avLst/>
          </a:prstGeom>
          <a:noFill/>
        </p:spPr>
        <p:txBody>
          <a:bodyPr wrap="square" tIns="90000" bIns="90000" rtlCol="0" anchor="t">
            <a:spAutoFit/>
          </a:bodyPr>
          <a:lstStyle/>
          <a:p>
            <a:pPr algn="ctr"/>
            <a:r>
              <a:rPr lang="en-US" sz="2400" b="1" dirty="0"/>
              <a:t>Undiagnosed HIV, as % all PLHIV, </a:t>
            </a:r>
          </a:p>
          <a:p>
            <a:pPr algn="ctr"/>
            <a:r>
              <a:rPr lang="en-US" sz="2400" b="1" dirty="0"/>
              <a:t>globally: “First 90”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67D6219-2D1D-0147-B089-BCA73D64A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9074492"/>
              </p:ext>
            </p:extLst>
          </p:nvPr>
        </p:nvGraphicFramePr>
        <p:xfrm>
          <a:off x="6955721" y="1534107"/>
          <a:ext cx="512805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633572-A918-7C41-B805-BF68D59B55C1}"/>
              </a:ext>
            </a:extLst>
          </p:cNvPr>
          <p:cNvSpPr txBox="1"/>
          <p:nvPr/>
        </p:nvSpPr>
        <p:spPr>
          <a:xfrm>
            <a:off x="352639" y="6005381"/>
            <a:ext cx="357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UNAIDS Gap Report 2021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733EA4-12EA-8649-A3DA-7AB364FB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12" y="1362954"/>
            <a:ext cx="6332297" cy="436853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4715435-2BC3-DD4B-8BDE-C35586BB089A}"/>
              </a:ext>
            </a:extLst>
          </p:cNvPr>
          <p:cNvSpPr/>
          <p:nvPr/>
        </p:nvSpPr>
        <p:spPr>
          <a:xfrm>
            <a:off x="3429000" y="3275605"/>
            <a:ext cx="3714750" cy="2635062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2020 HIV</a:t>
            </a:r>
          </a:p>
          <a:p>
            <a:pPr algn="ctr"/>
            <a:r>
              <a:rPr lang="en-US" sz="2400" b="1" dirty="0"/>
              <a:t>New infections: </a:t>
            </a:r>
            <a:r>
              <a:rPr lang="en-US" sz="2400" b="1" dirty="0">
                <a:solidFill>
                  <a:srgbClr val="FFFF00"/>
                </a:solidFill>
              </a:rPr>
              <a:t>1.5 mil</a:t>
            </a:r>
          </a:p>
          <a:p>
            <a:pPr algn="ctr"/>
            <a:r>
              <a:rPr lang="en-US" sz="2400" b="1" dirty="0"/>
              <a:t> </a:t>
            </a:r>
            <a:r>
              <a:rPr lang="en-US" sz="2000" b="1" dirty="0"/>
              <a:t>(from 3 mil in 1997)</a:t>
            </a:r>
            <a:endParaRPr lang="en-US" sz="1600" b="1" dirty="0"/>
          </a:p>
          <a:p>
            <a:pPr algn="ctr"/>
            <a:r>
              <a:rPr lang="en-US" sz="1600" b="1" dirty="0"/>
              <a:t> </a:t>
            </a:r>
          </a:p>
          <a:p>
            <a:pPr algn="ctr"/>
            <a:r>
              <a:rPr lang="en-US" sz="2400" b="1" dirty="0"/>
              <a:t>HIV deaths: </a:t>
            </a:r>
            <a:r>
              <a:rPr lang="en-US" sz="2400" b="1" dirty="0">
                <a:solidFill>
                  <a:srgbClr val="FFFF00"/>
                </a:solidFill>
              </a:rPr>
              <a:t>0.68 mil</a:t>
            </a:r>
          </a:p>
          <a:p>
            <a:pPr algn="ctr"/>
            <a:r>
              <a:rPr lang="en-US" sz="2000" b="1" dirty="0"/>
              <a:t>(from 2 mil in 2005)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3FD898C-1D92-C643-BBB1-9DC0662F0FC9}"/>
              </a:ext>
            </a:extLst>
          </p:cNvPr>
          <p:cNvSpPr/>
          <p:nvPr/>
        </p:nvSpPr>
        <p:spPr>
          <a:xfrm>
            <a:off x="3429832" y="3279400"/>
            <a:ext cx="3714750" cy="263696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2020 TB</a:t>
            </a:r>
          </a:p>
          <a:p>
            <a:pPr algn="ctr"/>
            <a:r>
              <a:rPr lang="en-US" sz="2400" b="1" dirty="0"/>
              <a:t>New disease: </a:t>
            </a:r>
            <a:r>
              <a:rPr lang="en-US" sz="2400" b="1" dirty="0">
                <a:solidFill>
                  <a:srgbClr val="FFFF00"/>
                </a:solidFill>
              </a:rPr>
              <a:t>9.9 mil</a:t>
            </a:r>
            <a:endParaRPr lang="en-US" sz="1600" b="1" dirty="0"/>
          </a:p>
          <a:p>
            <a:pPr algn="ctr"/>
            <a:r>
              <a:rPr lang="en-US" sz="1600" b="1" dirty="0"/>
              <a:t> </a:t>
            </a:r>
          </a:p>
          <a:p>
            <a:pPr algn="ctr"/>
            <a:r>
              <a:rPr lang="en-US" sz="2400" b="1" dirty="0"/>
              <a:t>TB deaths: </a:t>
            </a:r>
            <a:r>
              <a:rPr lang="en-US" sz="2400" b="1" dirty="0">
                <a:solidFill>
                  <a:srgbClr val="FFFF00"/>
                </a:solidFill>
              </a:rPr>
              <a:t>1.5 mil</a:t>
            </a:r>
          </a:p>
          <a:p>
            <a:pPr algn="ctr"/>
            <a:r>
              <a:rPr lang="en-US" sz="2000" b="1" i="1" dirty="0"/>
              <a:t>including </a:t>
            </a:r>
            <a:r>
              <a:rPr lang="en-US" sz="2000" b="1" i="1" dirty="0">
                <a:solidFill>
                  <a:srgbClr val="FFFF00"/>
                </a:solidFill>
              </a:rPr>
              <a:t>31% </a:t>
            </a:r>
            <a:r>
              <a:rPr lang="en-US" sz="2000" b="1" i="1" dirty="0"/>
              <a:t>of all HIV deaths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054C-87BA-064B-B38D-B0FDB9A85AAF}"/>
              </a:ext>
            </a:extLst>
          </p:cNvPr>
          <p:cNvSpPr/>
          <p:nvPr/>
        </p:nvSpPr>
        <p:spPr>
          <a:xfrm>
            <a:off x="9605292" y="1534107"/>
            <a:ext cx="1062708" cy="4840606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5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B6FE3-42B8-7146-BEA3-D146C3837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441" y="1211829"/>
            <a:ext cx="5256367" cy="4979773"/>
          </a:xfrm>
        </p:spPr>
        <p:txBody>
          <a:bodyPr/>
          <a:lstStyle/>
          <a:p>
            <a:r>
              <a:rPr lang="en-US" dirty="0">
                <a:latin typeface="+mn-lt"/>
              </a:rPr>
              <a:t>Ongoing problems with TB diagnosis at every level of Health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Prevalence surveys </a:t>
            </a:r>
            <a:r>
              <a:rPr lang="en-US" sz="2000" b="1" dirty="0">
                <a:latin typeface="+mn-lt"/>
              </a:rPr>
              <a:t>~1% adults culture+ in Southern African &amp; some Asian Cities</a:t>
            </a: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>
              <a:latin typeface="+mn-lt"/>
            </a:endParaRPr>
          </a:p>
          <a:p>
            <a:r>
              <a:rPr lang="en-US" dirty="0">
                <a:latin typeface="+mn-lt"/>
              </a:rPr>
              <a:t>People </a:t>
            </a:r>
            <a:r>
              <a:rPr lang="en-US" b="1" dirty="0">
                <a:latin typeface="+mn-lt"/>
              </a:rPr>
              <a:t>reporting TB symptoms </a:t>
            </a:r>
            <a:r>
              <a:rPr lang="en-US" dirty="0">
                <a:latin typeface="+mn-lt"/>
              </a:rPr>
              <a:t>in high HIV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High prevalence of undiagnosed TB &amp; HIV</a:t>
            </a:r>
          </a:p>
          <a:p>
            <a:endParaRPr lang="en-US" sz="600" dirty="0">
              <a:latin typeface="+mn-lt"/>
            </a:endParaRPr>
          </a:p>
          <a:p>
            <a:r>
              <a:rPr lang="en-US" dirty="0"/>
              <a:t>Community active case-finding</a:t>
            </a:r>
          </a:p>
          <a:p>
            <a:r>
              <a:rPr lang="en-US" sz="2000" dirty="0"/>
              <a:t>Rapid reduction in undiagnosed culture+ TB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Harare: </a:t>
            </a:r>
            <a:r>
              <a:rPr lang="en-US" sz="2000" b="1" dirty="0"/>
              <a:t>43% reduction</a:t>
            </a:r>
            <a:r>
              <a:rPr lang="en-US" sz="2000" dirty="0"/>
              <a:t> low cost strategy (symptoms + smear microscopy)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Vietnam: </a:t>
            </a:r>
            <a:r>
              <a:rPr lang="en-US" sz="2000" b="1" dirty="0"/>
              <a:t>45% reduction</a:t>
            </a:r>
            <a:r>
              <a:rPr lang="en-US" sz="2000" dirty="0"/>
              <a:t> 4 years of annual molecular testing regardless of symptoms 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94BF6C-F7ED-AD49-AD15-B90ED583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Diagnostic interventions – across health 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16778A-08FD-A84D-B460-8CB312855D54}"/>
              </a:ext>
            </a:extLst>
          </p:cNvPr>
          <p:cNvGrpSpPr/>
          <p:nvPr/>
        </p:nvGrpSpPr>
        <p:grpSpPr>
          <a:xfrm>
            <a:off x="5865809" y="1515927"/>
            <a:ext cx="6331635" cy="5217181"/>
            <a:chOff x="5865809" y="1515927"/>
            <a:chExt cx="6331635" cy="521718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277D18-58DC-7843-94AA-396B9EB2416F}"/>
                </a:ext>
              </a:extLst>
            </p:cNvPr>
            <p:cNvGrpSpPr/>
            <p:nvPr/>
          </p:nvGrpSpPr>
          <p:grpSpPr>
            <a:xfrm>
              <a:off x="5865809" y="1515927"/>
              <a:ext cx="6331635" cy="4687106"/>
              <a:chOff x="5186181" y="1263056"/>
              <a:chExt cx="6331635" cy="4687106"/>
            </a:xfrm>
          </p:grpSpPr>
          <p:sp>
            <p:nvSpPr>
              <p:cNvPr id="6" name="TextBox 149">
                <a:extLst>
                  <a:ext uri="{FF2B5EF4-FFF2-40B4-BE49-F238E27FC236}">
                    <a16:creationId xmlns:a16="http://schemas.microsoft.com/office/drawing/2014/main" id="{FC997350-45FB-6C46-8516-11A223C97E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3757" y="5560055"/>
                <a:ext cx="3842309" cy="390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r>
                  <a:rPr lang="en-GB" sz="1800" b="1" kern="0" dirty="0">
                    <a:solidFill>
                      <a:srgbClr val="000000"/>
                    </a:solidFill>
                    <a:latin typeface="+mn-lt"/>
                  </a:rPr>
                  <a:t>Undiagnosed </a:t>
                </a:r>
                <a:r>
                  <a:rPr lang="en-GB" sz="1800" b="1" kern="0" dirty="0">
                    <a:solidFill>
                      <a:srgbClr val="C00000"/>
                    </a:solidFill>
                    <a:latin typeface="+mn-lt"/>
                  </a:rPr>
                  <a:t>TB prevalence </a:t>
                </a:r>
                <a:r>
                  <a:rPr lang="en-GB" sz="1800" b="1" kern="0" dirty="0">
                    <a:solidFill>
                      <a:srgbClr val="000000"/>
                    </a:solidFill>
                    <a:latin typeface="+mn-lt"/>
                  </a:rPr>
                  <a:t>(%)</a:t>
                </a:r>
              </a:p>
            </p:txBody>
          </p:sp>
          <p:sp>
            <p:nvSpPr>
              <p:cNvPr id="7" name="TextBox 149">
                <a:extLst>
                  <a:ext uri="{FF2B5EF4-FFF2-40B4-BE49-F238E27FC236}">
                    <a16:creationId xmlns:a16="http://schemas.microsoft.com/office/drawing/2014/main" id="{E405467D-3B82-EA4F-9E80-FF51A384CD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0231" y="2401974"/>
                <a:ext cx="1224135" cy="357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r>
                  <a:rPr lang="en-US" sz="1600" kern="0" dirty="0">
                    <a:solidFill>
                      <a:prstClr val="black"/>
                    </a:solidFill>
                    <a:latin typeface="+mn-lt"/>
                  </a:rPr>
                  <a:t>(n=12</a:t>
                </a:r>
                <a:r>
                  <a:rPr lang="en-US" sz="1600" b="1" kern="0" dirty="0">
                    <a:solidFill>
                      <a:srgbClr val="000000"/>
                    </a:solidFill>
                    <a:latin typeface="+mn-lt"/>
                  </a:rPr>
                  <a:t>)</a:t>
                </a:r>
                <a:endParaRPr lang="en-GB" sz="1600" b="1" kern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8" name="TextBox 149">
                <a:extLst>
                  <a:ext uri="{FF2B5EF4-FFF2-40B4-BE49-F238E27FC236}">
                    <a16:creationId xmlns:a16="http://schemas.microsoft.com/office/drawing/2014/main" id="{5F9123B5-1D93-674F-9417-6F6448A09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7534" y="3135367"/>
                <a:ext cx="1224135" cy="357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r>
                  <a:rPr lang="en-US" sz="1600" kern="0" dirty="0">
                    <a:solidFill>
                      <a:srgbClr val="000000"/>
                    </a:solidFill>
                    <a:latin typeface="+mn-lt"/>
                  </a:rPr>
                  <a:t>(n=23</a:t>
                </a:r>
                <a:r>
                  <a:rPr lang="en-US" sz="1600" b="1" kern="0" dirty="0">
                    <a:solidFill>
                      <a:srgbClr val="000000"/>
                    </a:solidFill>
                    <a:latin typeface="+mn-lt"/>
                  </a:rPr>
                  <a:t>)</a:t>
                </a:r>
                <a:endParaRPr lang="en-GB" sz="1600" b="1" kern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9" name="TextBox 149">
                <a:extLst>
                  <a:ext uri="{FF2B5EF4-FFF2-40B4-BE49-F238E27FC236}">
                    <a16:creationId xmlns:a16="http://schemas.microsoft.com/office/drawing/2014/main" id="{8D69FF82-5D12-F040-BEAD-400A6FA107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7534" y="3952613"/>
                <a:ext cx="1224135" cy="357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r>
                  <a:rPr lang="en-US" sz="1600" kern="0" dirty="0">
                    <a:solidFill>
                      <a:srgbClr val="000000"/>
                    </a:solidFill>
                    <a:latin typeface="+mn-lt"/>
                  </a:rPr>
                  <a:t>(n=15</a:t>
                </a:r>
                <a:r>
                  <a:rPr lang="en-US" sz="1600" b="1" kern="0" dirty="0">
                    <a:solidFill>
                      <a:srgbClr val="000000"/>
                    </a:solidFill>
                    <a:latin typeface="+mn-lt"/>
                  </a:rPr>
                  <a:t>)</a:t>
                </a:r>
                <a:endParaRPr lang="en-GB" sz="1600" b="1" kern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" name="TextBox 149">
                <a:extLst>
                  <a:ext uri="{FF2B5EF4-FFF2-40B4-BE49-F238E27FC236}">
                    <a16:creationId xmlns:a16="http://schemas.microsoft.com/office/drawing/2014/main" id="{DB63A899-3B39-7C4E-8D5B-AD5E600FF6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0170" y="4790084"/>
                <a:ext cx="1224135" cy="357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14000"/>
                  </a:lnSpc>
                </a:pPr>
                <a:r>
                  <a:rPr lang="en-US" sz="1600" kern="0" dirty="0">
                    <a:solidFill>
                      <a:srgbClr val="000000"/>
                    </a:solidFill>
                    <a:latin typeface="+mn-lt"/>
                  </a:rPr>
                  <a:t>(n=9</a:t>
                </a:r>
                <a:r>
                  <a:rPr lang="en-US" sz="1600" b="1" kern="0" dirty="0">
                    <a:solidFill>
                      <a:srgbClr val="000000"/>
                    </a:solidFill>
                    <a:latin typeface="+mn-lt"/>
                  </a:rPr>
                  <a:t>)</a:t>
                </a:r>
                <a:endParaRPr lang="en-GB" sz="1600" b="1" kern="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452B031-3C47-8448-8AED-11A92B98E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73757" y="1925522"/>
                <a:ext cx="3799268" cy="345254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5783A-70CD-C44E-9EA2-0C45524FE80C}"/>
                  </a:ext>
                </a:extLst>
              </p:cNvPr>
              <p:cNvSpPr txBox="1"/>
              <p:nvPr/>
            </p:nvSpPr>
            <p:spPr>
              <a:xfrm>
                <a:off x="5566449" y="2117945"/>
                <a:ext cx="13578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cs typeface="Arial" panose="020B0604020202020204" pitchFamily="34" charset="0"/>
                  </a:rPr>
                  <a:t>Community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261260-6455-9E47-906B-A41E91A1CA2E}"/>
                  </a:ext>
                </a:extLst>
              </p:cNvPr>
              <p:cNvSpPr txBox="1"/>
              <p:nvPr/>
            </p:nvSpPr>
            <p:spPr>
              <a:xfrm>
                <a:off x="5391291" y="2890500"/>
                <a:ext cx="1547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cs typeface="Arial" panose="020B0604020202020204" pitchFamily="34" charset="0"/>
                  </a:rPr>
                  <a:t>Primary care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5D0E5B-BE42-2B4D-A971-0F585E1C015D}"/>
                  </a:ext>
                </a:extLst>
              </p:cNvPr>
              <p:cNvSpPr txBox="1"/>
              <p:nvPr/>
            </p:nvSpPr>
            <p:spPr>
              <a:xfrm>
                <a:off x="5578389" y="3737329"/>
                <a:ext cx="11595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600" b="1" dirty="0">
                    <a:cs typeface="Arial" panose="020B0604020202020204" pitchFamily="34" charset="0"/>
                  </a:rPr>
                  <a:t>Mixed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0AD68C-ED31-E947-9B35-5B6393BEC5D5}"/>
                  </a:ext>
                </a:extLst>
              </p:cNvPr>
              <p:cNvSpPr txBox="1"/>
              <p:nvPr/>
            </p:nvSpPr>
            <p:spPr>
              <a:xfrm>
                <a:off x="5642605" y="4450377"/>
                <a:ext cx="11595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600" b="1" dirty="0">
                    <a:cs typeface="Arial" panose="020B0604020202020204" pitchFamily="34" charset="0"/>
                  </a:rPr>
                  <a:t>Hospital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AD2431E-492E-B04A-AEAE-A74987C01852}"/>
                  </a:ext>
                </a:extLst>
              </p:cNvPr>
              <p:cNvGrpSpPr/>
              <p:nvPr/>
            </p:nvGrpSpPr>
            <p:grpSpPr>
              <a:xfrm>
                <a:off x="6919564" y="5283090"/>
                <a:ext cx="3696502" cy="357021"/>
                <a:chOff x="1485503" y="4957020"/>
                <a:chExt cx="3696502" cy="357021"/>
              </a:xfrm>
            </p:grpSpPr>
            <p:sp>
              <p:nvSpPr>
                <p:cNvPr id="17" name="TextBox 149">
                  <a:extLst>
                    <a:ext uri="{FF2B5EF4-FFF2-40B4-BE49-F238E27FC236}">
                      <a16:creationId xmlns:a16="http://schemas.microsoft.com/office/drawing/2014/main" id="{0DDA6CC4-B11F-0441-962C-8C4C86E2B1E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5503" y="4957020"/>
                  <a:ext cx="193417" cy="357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</a:rPr>
                    <a:t>0</a:t>
                  </a:r>
                  <a:endPara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18" name="TextBox 149">
                  <a:extLst>
                    <a:ext uri="{FF2B5EF4-FFF2-40B4-BE49-F238E27FC236}">
                      <a16:creationId xmlns:a16="http://schemas.microsoft.com/office/drawing/2014/main" id="{EB832E64-7A38-1C4D-A938-7DB1023C17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78251" y="4957020"/>
                  <a:ext cx="446345" cy="357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</a:rPr>
                    <a:t>25</a:t>
                  </a:r>
                </a:p>
              </p:txBody>
            </p:sp>
            <p:sp>
              <p:nvSpPr>
                <p:cNvPr id="19" name="TextBox 149">
                  <a:extLst>
                    <a:ext uri="{FF2B5EF4-FFF2-40B4-BE49-F238E27FC236}">
                      <a16:creationId xmlns:a16="http://schemas.microsoft.com/office/drawing/2014/main" id="{B53492B4-28C5-CE4D-90F0-03914BC344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01346" y="4957020"/>
                  <a:ext cx="446345" cy="357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600" b="1" kern="0" dirty="0">
                      <a:solidFill>
                        <a:srgbClr val="000000"/>
                      </a:solidFill>
                      <a:latin typeface="+mn-lt"/>
                    </a:rPr>
                    <a:t>50</a:t>
                  </a:r>
                  <a:endPara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0" name="TextBox 149">
                  <a:extLst>
                    <a:ext uri="{FF2B5EF4-FFF2-40B4-BE49-F238E27FC236}">
                      <a16:creationId xmlns:a16="http://schemas.microsoft.com/office/drawing/2014/main" id="{42E5D122-FAFE-1844-9638-A33DE4B41E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68503" y="4957020"/>
                  <a:ext cx="446345" cy="357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600" b="1" kern="0" dirty="0">
                      <a:solidFill>
                        <a:srgbClr val="000000"/>
                      </a:solidFill>
                      <a:latin typeface="+mn-lt"/>
                    </a:rPr>
                    <a:t>75</a:t>
                  </a:r>
                  <a:endPara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21" name="TextBox 149">
                  <a:extLst>
                    <a:ext uri="{FF2B5EF4-FFF2-40B4-BE49-F238E27FC236}">
                      <a16:creationId xmlns:a16="http://schemas.microsoft.com/office/drawing/2014/main" id="{39D83034-F586-DC44-A3B7-A56B6FEA32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54596" y="4957020"/>
                  <a:ext cx="527409" cy="357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1pPr>
                  <a:lvl2pPr marL="742950" indent="-28575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2pPr>
                  <a:lvl3pPr marL="11430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3pPr>
                  <a:lvl4pPr marL="16002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4pPr>
                  <a:lvl5pPr marL="2057400" indent="-228600"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Arial" pitchFamily="34" charset="0"/>
                      <a:ea typeface="MS PGothic" pitchFamily="34" charset="-128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14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</a:rPr>
                    <a:t>100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26C206-FD95-8A4A-B6D8-DBB2BC83165D}"/>
                  </a:ext>
                </a:extLst>
              </p:cNvPr>
              <p:cNvSpPr txBox="1"/>
              <p:nvPr/>
            </p:nvSpPr>
            <p:spPr>
              <a:xfrm>
                <a:off x="6954184" y="2040540"/>
                <a:ext cx="843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cs typeface="Arial" panose="020B0604020202020204" pitchFamily="34" charset="0"/>
                  </a:rPr>
                  <a:t>6.9%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C2422E-34A6-B248-A5DA-528D0B0E4C65}"/>
                  </a:ext>
                </a:extLst>
              </p:cNvPr>
              <p:cNvSpPr txBox="1"/>
              <p:nvPr/>
            </p:nvSpPr>
            <p:spPr>
              <a:xfrm>
                <a:off x="7355884" y="2823622"/>
                <a:ext cx="843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cs typeface="Arial" panose="020B0604020202020204" pitchFamily="34" charset="0"/>
                  </a:rPr>
                  <a:t>20.5%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0D1FEC-9EFD-FF4F-9A3E-3F377472AB7C}"/>
                  </a:ext>
                </a:extLst>
              </p:cNvPr>
              <p:cNvSpPr txBox="1"/>
              <p:nvPr/>
            </p:nvSpPr>
            <p:spPr>
              <a:xfrm>
                <a:off x="7777778" y="3575636"/>
                <a:ext cx="843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cs typeface="Arial" panose="020B0604020202020204" pitchFamily="34" charset="0"/>
                  </a:rPr>
                  <a:t>36.4%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4129C07-93CC-094D-8B15-CE435DDEC58C}"/>
                  </a:ext>
                </a:extLst>
              </p:cNvPr>
              <p:cNvSpPr txBox="1"/>
              <p:nvPr/>
            </p:nvSpPr>
            <p:spPr>
              <a:xfrm>
                <a:off x="7740715" y="4365358"/>
                <a:ext cx="843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cs typeface="Arial" panose="020B0604020202020204" pitchFamily="34" charset="0"/>
                  </a:rPr>
                  <a:t>34.8%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93696E-9523-AE45-B30F-B1A9C7A55BEE}"/>
                  </a:ext>
                </a:extLst>
              </p:cNvPr>
              <p:cNvSpPr txBox="1"/>
              <p:nvPr/>
            </p:nvSpPr>
            <p:spPr>
              <a:xfrm>
                <a:off x="5186181" y="1263056"/>
                <a:ext cx="63316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kern="0" dirty="0"/>
                  <a:t>Meta-analysis </a:t>
                </a:r>
                <a:r>
                  <a:rPr lang="en-GB" sz="2000" b="1" kern="0" dirty="0">
                    <a:solidFill>
                      <a:srgbClr val="C00000"/>
                    </a:solidFill>
                  </a:rPr>
                  <a:t>260,000 participants with TB symptoms </a:t>
                </a:r>
                <a:r>
                  <a:rPr lang="en-GB" sz="2000" b="1" kern="0" dirty="0"/>
                  <a:t>screened for </a:t>
                </a:r>
                <a:r>
                  <a:rPr lang="en-GB" sz="2000" b="1" u="sng" kern="0" dirty="0"/>
                  <a:t>both undiagnosed TB and HIV</a:t>
                </a:r>
                <a:endParaRPr lang="en-US" sz="2000" b="1" i="1" u="sng" dirty="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241058-3E6C-DD49-A0C0-8289C75E24EF}"/>
                </a:ext>
              </a:extLst>
            </p:cNvPr>
            <p:cNvSpPr/>
            <p:nvPr/>
          </p:nvSpPr>
          <p:spPr>
            <a:xfrm>
              <a:off x="8170364" y="6363776"/>
              <a:ext cx="22587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/>
                <a:t>Nliwasa</a:t>
              </a:r>
              <a:r>
                <a:rPr lang="en-US" b="1" i="1" dirty="0"/>
                <a:t> JIAS 2018</a:t>
              </a:r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1E211C-4287-8240-BEE5-79DA5DDFE854}"/>
                </a:ext>
              </a:extLst>
            </p:cNvPr>
            <p:cNvSpPr/>
            <p:nvPr/>
          </p:nvSpPr>
          <p:spPr>
            <a:xfrm>
              <a:off x="7574478" y="2285386"/>
              <a:ext cx="877713" cy="587115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FEB6EE88-211A-B748-A360-0C9651E4E8AE}"/>
              </a:ext>
            </a:extLst>
          </p:cNvPr>
          <p:cNvSpPr/>
          <p:nvPr/>
        </p:nvSpPr>
        <p:spPr>
          <a:xfrm>
            <a:off x="609440" y="6363136"/>
            <a:ext cx="6331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Horton </a:t>
            </a:r>
            <a:r>
              <a:rPr lang="en-US" b="1" i="1" dirty="0" err="1"/>
              <a:t>PLoS</a:t>
            </a:r>
            <a:r>
              <a:rPr lang="en-US" b="1" i="1" dirty="0"/>
              <a:t> Med 2016, Corbett Lancet 2010, Marks NEJM 2020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AFBAD-90FF-9D4F-AACB-29794A81326D}"/>
              </a:ext>
            </a:extLst>
          </p:cNvPr>
          <p:cNvGrpSpPr/>
          <p:nvPr/>
        </p:nvGrpSpPr>
        <p:grpSpPr>
          <a:xfrm>
            <a:off x="5681954" y="1569810"/>
            <a:ext cx="6515490" cy="4303589"/>
            <a:chOff x="5681954" y="1569810"/>
            <a:chExt cx="6515490" cy="43035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ACA0679-0370-9A40-B844-5397C4392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954" y="1569810"/>
              <a:ext cx="6515490" cy="430358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767F0A5-8AA6-0940-8EA7-0E23548D2E9B}"/>
                </a:ext>
              </a:extLst>
            </p:cNvPr>
            <p:cNvSpPr/>
            <p:nvPr/>
          </p:nvSpPr>
          <p:spPr>
            <a:xfrm>
              <a:off x="9201837" y="1789478"/>
              <a:ext cx="25050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/>
                <a:t>Telisinghe</a:t>
              </a:r>
              <a:r>
                <a:rPr lang="en-US" b="1" i="1" dirty="0"/>
                <a:t> IJTLD 2022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224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A4F56A-BF9D-8646-91BC-AA52FB04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 TB diagnosis at primary care level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15C39F-EC8E-C94F-9D88-E6ABDB3D6044}"/>
              </a:ext>
            </a:extLst>
          </p:cNvPr>
          <p:cNvGraphicFramePr/>
          <p:nvPr/>
        </p:nvGraphicFramePr>
        <p:xfrm>
          <a:off x="4982420" y="1485900"/>
          <a:ext cx="6458465" cy="489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0955B3-F7DA-CE4E-BF77-57B8DA4C2D74}"/>
              </a:ext>
            </a:extLst>
          </p:cNvPr>
          <p:cNvSpPr txBox="1"/>
          <p:nvPr/>
        </p:nvSpPr>
        <p:spPr>
          <a:xfrm>
            <a:off x="6382513" y="1845129"/>
            <a:ext cx="56144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Exit interviews: 2346 primary care patients, </a:t>
            </a:r>
          </a:p>
          <a:p>
            <a:pPr algn="ctr"/>
            <a:r>
              <a:rPr lang="en-US" sz="2400" dirty="0"/>
              <a:t>Blantyre Malawi, 2018</a:t>
            </a:r>
            <a:endParaRPr lang="en-US" sz="600" dirty="0"/>
          </a:p>
          <a:p>
            <a:pPr algn="ctr"/>
            <a:r>
              <a:rPr lang="en-US" sz="600" dirty="0"/>
              <a:t> </a:t>
            </a:r>
          </a:p>
          <a:p>
            <a:pPr marL="342900" indent="-342900" algn="ctr">
              <a:buFontTx/>
              <a:buChar char="-"/>
            </a:pPr>
            <a:r>
              <a:rPr lang="en-US" sz="2400" i="1" dirty="0"/>
              <a:t>Clinic has </a:t>
            </a:r>
            <a:r>
              <a:rPr lang="en-US" sz="2400" i="1" dirty="0" err="1"/>
              <a:t>Xpert</a:t>
            </a:r>
            <a:r>
              <a:rPr lang="en-US" sz="2400" i="1" dirty="0"/>
              <a:t> &amp; microscopy</a:t>
            </a:r>
          </a:p>
          <a:p>
            <a:pPr marL="342900" indent="-342900" algn="ctr">
              <a:buFontTx/>
              <a:buChar char="-"/>
            </a:pPr>
            <a:r>
              <a:rPr lang="en-US" sz="2400" i="1" dirty="0"/>
              <a:t>But 1/3</a:t>
            </a:r>
            <a:r>
              <a:rPr lang="en-US" sz="2400" i="1" baseline="30000" dirty="0"/>
              <a:t>rd</a:t>
            </a:r>
            <a:r>
              <a:rPr lang="en-US" sz="2400" i="1" dirty="0"/>
              <a:t> of all attendees have cough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B62496-2392-D043-9E77-5BDA320A3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442" y="1485900"/>
            <a:ext cx="4256472" cy="7511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Clinic-based screening</a:t>
            </a:r>
          </a:p>
          <a:p>
            <a:r>
              <a:rPr lang="en-US" b="1" dirty="0">
                <a:latin typeface="+mn-lt"/>
              </a:rPr>
              <a:t>Far from efficient or same-day!</a:t>
            </a: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endParaRPr lang="en-US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800100" lvl="1" indent="-342900">
              <a:buFontTx/>
              <a:buChar char="-"/>
            </a:pPr>
            <a:endParaRPr lang="en-US" dirty="0"/>
          </a:p>
          <a:p>
            <a:pPr marL="800100" lvl="1" indent="-342900">
              <a:buFontTx/>
              <a:buChar char="-"/>
            </a:pPr>
            <a:endParaRPr lang="en-US" dirty="0"/>
          </a:p>
          <a:p>
            <a:pPr marL="800100" lvl="1" indent="-342900">
              <a:buFontTx/>
              <a:buChar char="-"/>
            </a:pPr>
            <a:endParaRPr lang="en-US" dirty="0"/>
          </a:p>
          <a:p>
            <a:pPr marL="342900" indent="-342900">
              <a:buFontTx/>
              <a:buChar char="-"/>
            </a:pPr>
            <a:endParaRPr lang="en-US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0F2EF-C205-A24F-9990-93AD94A60A2B}"/>
              </a:ext>
            </a:extLst>
          </p:cNvPr>
          <p:cNvSpPr txBox="1"/>
          <p:nvPr/>
        </p:nvSpPr>
        <p:spPr>
          <a:xfrm>
            <a:off x="8817429" y="6399892"/>
            <a:ext cx="262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err="1"/>
              <a:t>Feasey</a:t>
            </a:r>
            <a:r>
              <a:rPr lang="en-US" b="1" i="1" dirty="0"/>
              <a:t> BMC ID 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EF72CA-F524-9A47-84DA-390D9B3CADFD}"/>
              </a:ext>
            </a:extLst>
          </p:cNvPr>
          <p:cNvSpPr/>
          <p:nvPr/>
        </p:nvSpPr>
        <p:spPr>
          <a:xfrm>
            <a:off x="10035517" y="-1"/>
            <a:ext cx="2153307" cy="107180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7E3A6-F651-CA40-9A4E-8924C3383B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704" y="20741"/>
            <a:ext cx="1039092" cy="10390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6955AF-9F21-9E46-A883-E4BCFA88F527}"/>
              </a:ext>
            </a:extLst>
          </p:cNvPr>
          <p:cNvSpPr txBox="1"/>
          <p:nvPr/>
        </p:nvSpPr>
        <p:spPr>
          <a:xfrm>
            <a:off x="10247465" y="1101073"/>
            <a:ext cx="195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Helena </a:t>
            </a:r>
            <a:r>
              <a:rPr lang="en-US" sz="16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Feasey</a:t>
            </a:r>
            <a:endParaRPr lang="en-US" sz="16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D81428-97FA-6946-902E-CBF2457B0526}"/>
              </a:ext>
            </a:extLst>
          </p:cNvPr>
          <p:cNvGrpSpPr/>
          <p:nvPr/>
        </p:nvGrpSpPr>
        <p:grpSpPr>
          <a:xfrm>
            <a:off x="609442" y="2684818"/>
            <a:ext cx="3456321" cy="4068077"/>
            <a:chOff x="609442" y="2684818"/>
            <a:chExt cx="3456321" cy="40680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B922AAE-6CF1-C341-8687-EC34D5996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756" b="33689"/>
            <a:stretch/>
          </p:blipFill>
          <p:spPr>
            <a:xfrm>
              <a:off x="747940" y="5079638"/>
              <a:ext cx="3317823" cy="10211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856657-548B-3444-8F64-83349D389B88}"/>
                </a:ext>
              </a:extLst>
            </p:cNvPr>
            <p:cNvSpPr txBox="1"/>
            <p:nvPr/>
          </p:nvSpPr>
          <p:spPr>
            <a:xfrm>
              <a:off x="609442" y="6383563"/>
              <a:ext cx="3093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i="1" dirty="0"/>
                <a:t>MacPherson </a:t>
              </a:r>
              <a:r>
                <a:rPr lang="en-US" b="1" i="1" dirty="0" err="1"/>
                <a:t>PLoS</a:t>
              </a:r>
              <a:r>
                <a:rPr lang="en-US" b="1" i="1" dirty="0"/>
                <a:t> Med 2021</a:t>
              </a:r>
            </a:p>
          </p:txBody>
        </p:sp>
        <p:pic>
          <p:nvPicPr>
            <p:cNvPr id="24" name="Picture 23" descr="A group of people standing in front of a crowd posing for the camera&#10;&#10;Description automatically generated">
              <a:extLst>
                <a:ext uri="{FF2B5EF4-FFF2-40B4-BE49-F238E27FC236}">
                  <a16:creationId xmlns:a16="http://schemas.microsoft.com/office/drawing/2014/main" id="{DA114961-E722-B749-AB08-DAC982CC5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940" y="2684818"/>
              <a:ext cx="3177577" cy="2120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5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1FDD0E-114E-4F46-9B0D-99A80AF98E3D}"/>
              </a:ext>
            </a:extLst>
          </p:cNvPr>
          <p:cNvSpPr/>
          <p:nvPr/>
        </p:nvSpPr>
        <p:spPr>
          <a:xfrm>
            <a:off x="0" y="-48864"/>
            <a:ext cx="12188825" cy="69068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A064-23BB-D046-80C1-52753BDD133A}"/>
              </a:ext>
            </a:extLst>
          </p:cNvPr>
          <p:cNvSpPr txBox="1"/>
          <p:nvPr/>
        </p:nvSpPr>
        <p:spPr>
          <a:xfrm>
            <a:off x="1405434" y="1967543"/>
            <a:ext cx="9377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TB surveillance and interventions Blantyre: </a:t>
            </a:r>
            <a:r>
              <a:rPr lang="en-US" sz="4000" dirty="0">
                <a:solidFill>
                  <a:schemeClr val="bg1"/>
                </a:solidFill>
              </a:rPr>
              <a:t>2011-21</a:t>
            </a:r>
          </a:p>
        </p:txBody>
      </p:sp>
    </p:spTree>
    <p:extLst>
      <p:ext uri="{BB962C8B-B14F-4D97-AF65-F5344CB8AC3E}">
        <p14:creationId xmlns:p14="http://schemas.microsoft.com/office/powerpoint/2010/main" val="34203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AAE6C-8DB2-FF47-A72F-21C155C7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Mapping and door-to-door census enumeration</a:t>
            </a:r>
          </a:p>
        </p:txBody>
      </p:sp>
      <p:sp>
        <p:nvSpPr>
          <p:cNvPr id="3" name="753,489 people">
            <a:extLst>
              <a:ext uri="{FF2B5EF4-FFF2-40B4-BE49-F238E27FC236}">
                <a16:creationId xmlns:a16="http://schemas.microsoft.com/office/drawing/2014/main" id="{4A8B496B-802B-BA48-A6F0-27B7A7C5CFF0}"/>
              </a:ext>
            </a:extLst>
          </p:cNvPr>
          <p:cNvSpPr txBox="1"/>
          <p:nvPr/>
        </p:nvSpPr>
        <p:spPr>
          <a:xfrm>
            <a:off x="562560" y="4134956"/>
            <a:ext cx="2559982" cy="103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sz="6398" dirty="0">
                <a:solidFill>
                  <a:schemeClr val="tx2"/>
                </a:solidFill>
                <a:latin typeface="Playfair Display" pitchFamily="2" charset="77"/>
                <a:cs typeface="Gill Sans" panose="020B0502020104020203" pitchFamily="34" charset="-79"/>
              </a:rPr>
              <a:t>753,489</a:t>
            </a:r>
            <a:endParaRPr lang="en-GB" sz="3199" dirty="0">
              <a:solidFill>
                <a:schemeClr val="tx1"/>
              </a:solidFill>
              <a:latin typeface="Playfair Display" pitchFamily="2" charset="77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18134-9564-184E-82C8-9C9F86ABE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23" b="4202"/>
          <a:stretch/>
        </p:blipFill>
        <p:spPr>
          <a:xfrm>
            <a:off x="2991131" y="1160034"/>
            <a:ext cx="6046169" cy="5192193"/>
          </a:xfrm>
          <a:prstGeom prst="rect">
            <a:avLst/>
          </a:prstGeom>
        </p:spPr>
      </p:pic>
      <p:sp>
        <p:nvSpPr>
          <p:cNvPr id="5" name="753,489 people">
            <a:extLst>
              <a:ext uri="{FF2B5EF4-FFF2-40B4-BE49-F238E27FC236}">
                <a16:creationId xmlns:a16="http://schemas.microsoft.com/office/drawing/2014/main" id="{4450ECAA-C94B-814F-AD7F-9951C685BC01}"/>
              </a:ext>
            </a:extLst>
          </p:cNvPr>
          <p:cNvSpPr txBox="1"/>
          <p:nvPr/>
        </p:nvSpPr>
        <p:spPr>
          <a:xfrm>
            <a:off x="562560" y="2082498"/>
            <a:ext cx="1064380" cy="103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6398" dirty="0">
                <a:solidFill>
                  <a:schemeClr val="tx2"/>
                </a:solidFill>
                <a:latin typeface="Playfair Display" pitchFamily="2" charset="77"/>
                <a:cs typeface="Gill Sans" panose="020B0502020104020203" pitchFamily="34" charset="-79"/>
              </a:rPr>
              <a:t>315</a:t>
            </a:r>
            <a:endParaRPr sz="3199" dirty="0">
              <a:solidFill>
                <a:schemeClr val="tx1"/>
              </a:solidFill>
              <a:latin typeface="Playfair Display" pitchFamily="2" charset="77"/>
              <a:cs typeface="Gill Sans" panose="020B0502020104020203" pitchFamily="34" charset="-79"/>
            </a:endParaRPr>
          </a:p>
        </p:txBody>
      </p:sp>
      <p:sp>
        <p:nvSpPr>
          <p:cNvPr id="15" name="753,489 people">
            <a:extLst>
              <a:ext uri="{FF2B5EF4-FFF2-40B4-BE49-F238E27FC236}">
                <a16:creationId xmlns:a16="http://schemas.microsoft.com/office/drawing/2014/main" id="{D5020F7F-DE3B-6948-B2DA-11DD4DEBF7CC}"/>
              </a:ext>
            </a:extLst>
          </p:cNvPr>
          <p:cNvSpPr txBox="1"/>
          <p:nvPr/>
        </p:nvSpPr>
        <p:spPr>
          <a:xfrm>
            <a:off x="611705" y="3030142"/>
            <a:ext cx="2832493" cy="54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3199" dirty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Neighbourhoods</a:t>
            </a:r>
          </a:p>
        </p:txBody>
      </p:sp>
      <p:sp>
        <p:nvSpPr>
          <p:cNvPr id="16" name="753,489 people">
            <a:extLst>
              <a:ext uri="{FF2B5EF4-FFF2-40B4-BE49-F238E27FC236}">
                <a16:creationId xmlns:a16="http://schemas.microsoft.com/office/drawing/2014/main" id="{DAC4D01C-48E9-B34D-B899-E3E565278206}"/>
              </a:ext>
            </a:extLst>
          </p:cNvPr>
          <p:cNvSpPr txBox="1"/>
          <p:nvPr/>
        </p:nvSpPr>
        <p:spPr>
          <a:xfrm>
            <a:off x="611704" y="5028080"/>
            <a:ext cx="2364223" cy="54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3199" dirty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People (2015)</a:t>
            </a:r>
            <a:endParaRPr sz="3199" dirty="0">
              <a:solidFill>
                <a:schemeClr val="tx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7" name="753,489 people">
            <a:extLst>
              <a:ext uri="{FF2B5EF4-FFF2-40B4-BE49-F238E27FC236}">
                <a16:creationId xmlns:a16="http://schemas.microsoft.com/office/drawing/2014/main" id="{50A050D8-0FDA-8443-AE4E-9C585FAA3FE3}"/>
              </a:ext>
            </a:extLst>
          </p:cNvPr>
          <p:cNvSpPr txBox="1"/>
          <p:nvPr/>
        </p:nvSpPr>
        <p:spPr>
          <a:xfrm>
            <a:off x="8313977" y="3996801"/>
            <a:ext cx="1035526" cy="103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6398" dirty="0">
                <a:solidFill>
                  <a:schemeClr val="tx2"/>
                </a:solidFill>
                <a:latin typeface="Playfair Display" pitchFamily="2" charset="77"/>
                <a:cs typeface="Gill Sans" panose="020B0502020104020203" pitchFamily="34" charset="-79"/>
              </a:rPr>
              <a:t>All</a:t>
            </a:r>
            <a:endParaRPr sz="3199" dirty="0">
              <a:solidFill>
                <a:schemeClr val="tx2"/>
              </a:solidFill>
              <a:latin typeface="Playfair Display" pitchFamily="2" charset="77"/>
              <a:cs typeface="Gill Sans" panose="020B0502020104020203" pitchFamily="34" charset="-79"/>
            </a:endParaRPr>
          </a:p>
        </p:txBody>
      </p:sp>
      <p:sp>
        <p:nvSpPr>
          <p:cNvPr id="18" name="753,489 people">
            <a:extLst>
              <a:ext uri="{FF2B5EF4-FFF2-40B4-BE49-F238E27FC236}">
                <a16:creationId xmlns:a16="http://schemas.microsoft.com/office/drawing/2014/main" id="{EB1DBAEF-E103-B44C-B0B5-0142B559E5EF}"/>
              </a:ext>
            </a:extLst>
          </p:cNvPr>
          <p:cNvSpPr txBox="1"/>
          <p:nvPr/>
        </p:nvSpPr>
        <p:spPr>
          <a:xfrm>
            <a:off x="8383566" y="5028080"/>
            <a:ext cx="3578145" cy="543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>
            <a:lvl1pPr>
              <a:defRPr sz="64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3199" dirty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TB registration clinics</a:t>
            </a:r>
            <a:endParaRPr sz="3199" dirty="0">
              <a:solidFill>
                <a:schemeClr val="tx1"/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E4BF6-8293-BC43-86E6-1AB178D64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238" y="1854386"/>
            <a:ext cx="385793" cy="801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6E1F6-91D0-0B4B-99B4-E28B5296019F}"/>
              </a:ext>
            </a:extLst>
          </p:cNvPr>
          <p:cNvSpPr txBox="1"/>
          <p:nvPr/>
        </p:nvSpPr>
        <p:spPr>
          <a:xfrm>
            <a:off x="5357812" y="1300159"/>
            <a:ext cx="350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Comm Health worker</a:t>
            </a:r>
          </a:p>
          <a:p>
            <a:r>
              <a:rPr lang="en-GB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Catchment areas + head count</a:t>
            </a:r>
          </a:p>
        </p:txBody>
      </p:sp>
    </p:spTree>
    <p:extLst>
      <p:ext uri="{BB962C8B-B14F-4D97-AF65-F5344CB8AC3E}">
        <p14:creationId xmlns:p14="http://schemas.microsoft.com/office/powerpoint/2010/main" val="909071635"/>
      </p:ext>
    </p:extLst>
  </p:cSld>
  <p:clrMapOvr>
    <a:masterClrMapping/>
  </p:clrMapOvr>
</p:sld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F07A51D-4BEB-4541-9848-F51C4C041646}" vid="{470297A6-9012-8746-A7E5-47329628E1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</TotalTime>
  <Words>2419</Words>
  <Application>Microsoft Macintosh PowerPoint</Application>
  <PresentationFormat>Custom</PresentationFormat>
  <Paragraphs>503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Arial Black</vt:lpstr>
      <vt:lpstr>Calibri</vt:lpstr>
      <vt:lpstr>Constantia</vt:lpstr>
      <vt:lpstr>Corbel</vt:lpstr>
      <vt:lpstr>Franklin Gothic Book</vt:lpstr>
      <vt:lpstr>Gill Sans</vt:lpstr>
      <vt:lpstr>Gill Sans MT</vt:lpstr>
      <vt:lpstr>HELVETICA NEUE LIGHT</vt:lpstr>
      <vt:lpstr>merriweather</vt:lpstr>
      <vt:lpstr>Open Sans</vt:lpstr>
      <vt:lpstr>Open Sans</vt:lpstr>
      <vt:lpstr>Open Sans Condensed Light</vt:lpstr>
      <vt:lpstr>Oswald</vt:lpstr>
      <vt:lpstr>Playfair Display</vt:lpstr>
      <vt:lpstr>Segoe UI</vt:lpstr>
      <vt:lpstr>Times</vt:lpstr>
      <vt:lpstr>Main_Presentation_Title_Page</vt:lpstr>
      <vt:lpstr>PowerPoint Presentation</vt:lpstr>
      <vt:lpstr>Outline</vt:lpstr>
      <vt:lpstr>PowerPoint Presentation</vt:lpstr>
      <vt:lpstr>PowerPoint Presentation</vt:lpstr>
      <vt:lpstr>PowerPoint Presentation</vt:lpstr>
      <vt:lpstr>Diagnostic interventions – across health system</vt:lpstr>
      <vt:lpstr>Routine TB diagnosis at primary care level</vt:lpstr>
      <vt:lpstr>PowerPoint Presentation</vt:lpstr>
      <vt:lpstr>Mapping and door-to-door census enumeration</vt:lpstr>
      <vt:lpstr>Enhanced TB surveillance</vt:lpstr>
      <vt:lpstr>ePAL geolocation</vt:lpstr>
      <vt:lpstr>PowerPoint Presentation</vt:lpstr>
      <vt:lpstr>Sustainable Community Action for Lung HEalth (SCALE)</vt:lpstr>
      <vt:lpstr>Sustainable Community Action for Lung HEalth (SCALE)</vt:lpstr>
      <vt:lpstr>2017-21 TB in decline... and impact of COVID-19</vt:lpstr>
      <vt:lpstr>PowerPoint Presentation</vt:lpstr>
      <vt:lpstr>PowerPoint Presentation</vt:lpstr>
      <vt:lpstr>PowerPoint Presentation</vt:lpstr>
      <vt:lpstr>Statistical “triggers” for local public health action</vt:lpstr>
      <vt:lpstr>BLAST: TB transmission using whole genome sequencing</vt:lpstr>
      <vt:lpstr>PowerPoint Presentation</vt:lpstr>
      <vt:lpstr>Spatial HIV in Blantyre – periurban + aging epidemic</vt:lpstr>
      <vt:lpstr>What next for TB in Blantyre?</vt:lpstr>
      <vt:lpstr>PowerPoint Presentation</vt:lpstr>
      <vt:lpstr>HIV self-testing – first large evaluation, globally</vt:lpstr>
      <vt:lpstr>Catalysing HIV self-testing (HIVST):  UNITAID STAR high-level goals, 2015</vt:lpstr>
      <vt:lpstr>PowerPoint Presentation</vt:lpstr>
      <vt:lpstr>In practice</vt:lpstr>
      <vt:lpstr>PowerPoint Presentation</vt:lpstr>
      <vt:lpstr>Trial Conclusions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Burke</dc:creator>
  <cp:lastModifiedBy>Liz  Corbett</cp:lastModifiedBy>
  <cp:revision>227</cp:revision>
  <dcterms:created xsi:type="dcterms:W3CDTF">2022-03-09T13:51:17Z</dcterms:created>
  <dcterms:modified xsi:type="dcterms:W3CDTF">2022-03-16T08:31:44Z</dcterms:modified>
</cp:coreProperties>
</file>