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83" r:id="rId4"/>
    <p:sldId id="276" r:id="rId5"/>
    <p:sldId id="281" r:id="rId6"/>
    <p:sldId id="277" r:id="rId7"/>
    <p:sldId id="279" r:id="rId8"/>
    <p:sldId id="285" r:id="rId9"/>
    <p:sldId id="286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4E"/>
    <a:srgbClr val="CCDBDD"/>
    <a:srgbClr val="2BA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/>
    <p:restoredTop sz="83873"/>
  </p:normalViewPr>
  <p:slideViewPr>
    <p:cSldViewPr snapToGrid="0" snapToObjects="1">
      <p:cViewPr varScale="1">
        <p:scale>
          <a:sx n="29" d="100"/>
          <a:sy n="29" d="100"/>
        </p:scale>
        <p:origin x="12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F5405-C60D-9D42-A7E3-B4C0E6BC8BAC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250B8-52EC-314E-81A1-970C092FE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7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250B8-52EC-314E-81A1-970C092FE7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8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250B8-52EC-314E-81A1-970C092FE7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88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250B8-52EC-314E-81A1-970C092FE7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92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250B8-52EC-314E-81A1-970C092FE7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27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250B8-52EC-314E-81A1-970C092FE7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91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250B8-52EC-314E-81A1-970C092FE7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52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250B8-52EC-314E-81A1-970C092FE7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09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250B8-52EC-314E-81A1-970C092FE7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81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250B8-52EC-314E-81A1-970C092FE7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6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27BF-5E9C-ED49-9067-48F7B77CB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Calisto MT" panose="02040603050505030304" pitchFamily="18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29ECFE-D3A6-2D40-A2D6-26A7CFFEA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60700"/>
            <a:ext cx="9144000" cy="12573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2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D0EA-AA05-B245-9348-BDEE4F3B2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5"/>
            <a:ext cx="10729912" cy="7016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C343C-37B0-134F-8597-47082E8E9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700214"/>
            <a:ext cx="10944225" cy="44767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27F30-7FF4-574E-BA29-D5DB1D6C2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C9D0-CF28-8445-B6C4-496F24F3898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0BCF2-C30D-374F-9F1C-F6269104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34DE8-F826-334B-AE4F-AA52B6DC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0B6-DCD5-A84D-86C7-9E2BECEB2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40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pos="7287" userDrawn="1">
          <p15:clr>
            <a:srgbClr val="FBAE40"/>
          </p15:clr>
        </p15:guide>
        <p15:guide id="3" pos="39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93A6D-4E94-CB4B-AA2F-A332CDDEF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00213"/>
            <a:ext cx="5395912" cy="44767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28E88-B2B3-C44A-AD48-511DC6A3E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700213"/>
            <a:ext cx="5395913" cy="44767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48A03-ACD3-5145-A719-60D9B290D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C9D0-CF28-8445-B6C4-496F24F3898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86C7F-1667-F242-ADFC-676F5F55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F63DA-F313-1746-AD00-C80C78507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0B6-DCD5-A84D-86C7-9E2BECEB25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B5AE2D-D421-7041-8A53-F41FD1B24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5"/>
            <a:ext cx="10729912" cy="7016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7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pos="728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F49C8-120E-3C42-90D6-42DFDF94C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00213"/>
            <a:ext cx="5373687" cy="804862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Constantia" panose="0203060205030603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23E35-BF8B-9C45-9D51-021CB715B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505075"/>
            <a:ext cx="53736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37689-2D54-3C40-A7F0-D80AC39C0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700213"/>
            <a:ext cx="5395913" cy="804862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Constantia" panose="0203060205030603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FBC7B7-F168-684D-B0C0-294859A18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395913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335901-7A31-2D49-AF11-C6D3CEA21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C9D0-CF28-8445-B6C4-496F24F3898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FE9FC5-9D86-E040-B89F-8AD7496D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BAC3D-A7BF-9E41-AAE7-4BEA997E1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0B6-DCD5-A84D-86C7-9E2BECEB25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687B134-1BC1-0940-98BE-5A568481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5"/>
            <a:ext cx="10729912" cy="7016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93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pos="728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8C77C7-80C1-9140-A499-13E72E9C0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C9D0-CF28-8445-B6C4-496F24F3898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06E10-81D8-A040-BB6F-5D7439CB3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D595F-7A74-0E4A-A0F8-DA995088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0B6-DCD5-A84D-86C7-9E2BECEB257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B0D32D-8DF2-CA49-9D8A-48F8318C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5"/>
            <a:ext cx="10729912" cy="7016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2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E0B3BA-E43A-154B-9187-FED229F52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C9D0-CF28-8445-B6C4-496F24F3898E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502C34-E9C0-9E46-8E1F-F94B3270C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AB8AA-231A-9440-8B45-2D10079E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0B6-DCD5-A84D-86C7-9E2BECEB2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4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B6051B-1C09-8348-8F2F-B1055408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B7118-DCA2-BD4E-AA26-848929BAA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EB32-731D-1B4D-AEE3-C4F2D8814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AC9D0-CF28-8445-B6C4-496F24F3898E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77BA3-176F-D34E-BCF6-3FDD8CF04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05F6D-10BD-614A-AC2B-8934E0B4B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20B6-DCD5-A84D-86C7-9E2BECEB2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0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nstantia" panose="0203060205030603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https://end.org/wp-content/uploads/2018/02/Zimbabwe-MOH-logo.pn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https://end.org/wp-content/uploads/2018/02/Zimbabwe-MOH-logo.pn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ttps://scontent.fhre2-1.fna.fbcdn.net/v/t1.0-9/1381377_520184648073921_798102842_n.jpg?_nc_cat=100&amp;ccb=2&amp;_nc_sid=09cbfe&amp;_nc_ohc=pu2ENEEtS60AX9rjoP5&amp;_nc_ht=scontent.fhre2-1.fna&amp;oh=8bdf9ca07dade59b61155f1899202a0d&amp;oe=5FF2739D">
            <a:extLst>
              <a:ext uri="{FF2B5EF4-FFF2-40B4-BE49-F238E27FC236}">
                <a16:creationId xmlns:a16="http://schemas.microsoft.com/office/drawing/2014/main" id="{248AAB1C-7EC5-2745-9EB8-21DA774409A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717" y="5522790"/>
            <a:ext cx="1033455" cy="87018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71E5EA-FFF5-5B41-BE05-21C273DE7C3A}"/>
              </a:ext>
            </a:extLst>
          </p:cNvPr>
          <p:cNvSpPr txBox="1"/>
          <p:nvPr/>
        </p:nvSpPr>
        <p:spPr>
          <a:xfrm>
            <a:off x="3031157" y="3103319"/>
            <a:ext cx="61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CDBDD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Dr Kevin Martin</a:t>
            </a:r>
          </a:p>
          <a:p>
            <a:pPr algn="ctr"/>
            <a:r>
              <a:rPr lang="en-GB" sz="2000" dirty="0" err="1">
                <a:solidFill>
                  <a:srgbClr val="CCDBDD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Wellcome</a:t>
            </a:r>
            <a:r>
              <a:rPr lang="en-GB" sz="2000" dirty="0">
                <a:solidFill>
                  <a:srgbClr val="CCDBDD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Trust Clinical PhD Fellow (Year 1)</a:t>
            </a:r>
          </a:p>
          <a:p>
            <a:pPr algn="ctr"/>
            <a:r>
              <a:rPr lang="en-GB" sz="2000" dirty="0">
                <a:solidFill>
                  <a:srgbClr val="CCDBDD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Clinical Research Department</a:t>
            </a:r>
          </a:p>
        </p:txBody>
      </p:sp>
      <p:pic>
        <p:nvPicPr>
          <p:cNvPr id="15" name="Picture 13" descr="Zimbabwe MOH logo - The END Fund">
            <a:extLst>
              <a:ext uri="{FF2B5EF4-FFF2-40B4-BE49-F238E27FC236}">
                <a16:creationId xmlns:a16="http://schemas.microsoft.com/office/drawing/2014/main" id="{F1C9AEA0-1B69-C448-B659-70214FFF1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9"/>
          <a:stretch>
            <a:fillRect/>
          </a:stretch>
        </p:blipFill>
        <p:spPr bwMode="auto">
          <a:xfrm>
            <a:off x="8561486" y="5395493"/>
            <a:ext cx="877256" cy="112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037F92D-E2E7-5E45-9B4C-83E661CBB0C6}"/>
              </a:ext>
            </a:extLst>
          </p:cNvPr>
          <p:cNvSpPr txBox="1">
            <a:spLocks/>
          </p:cNvSpPr>
          <p:nvPr/>
        </p:nvSpPr>
        <p:spPr>
          <a:xfrm>
            <a:off x="1235034" y="1246272"/>
            <a:ext cx="9547761" cy="163301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merriweather" charset="0"/>
                <a:ea typeface="+mj-ea"/>
                <a:cs typeface="+mj-cs"/>
              </a:defRPr>
            </a:lvl1pPr>
          </a:lstStyle>
          <a:p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Integration of point-of-care diagnostics for sexually transmitted infections in antenatal care in Zimbabwe</a:t>
            </a:r>
          </a:p>
        </p:txBody>
      </p:sp>
      <p:pic>
        <p:nvPicPr>
          <p:cNvPr id="9" name="Picture 8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65444DD-E2CC-1846-92B0-798713C9F4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4039" y="5522790"/>
            <a:ext cx="868472" cy="8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00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4F74A-9562-404F-9C3D-E817A62D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pic>
        <p:nvPicPr>
          <p:cNvPr id="12" name="Picture 11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8A9F562-B652-5049-8248-87C48485F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068" y="2157307"/>
            <a:ext cx="1743552" cy="1743552"/>
          </a:xfrm>
          <a:prstGeom prst="rect">
            <a:avLst/>
          </a:prstGeom>
        </p:spPr>
      </p:pic>
      <p:pic>
        <p:nvPicPr>
          <p:cNvPr id="13" name="Picture 12" descr="https://scontent.fhre2-1.fna.fbcdn.net/v/t1.0-9/1381377_520184648073921_798102842_n.jpg?_nc_cat=100&amp;ccb=2&amp;_nc_sid=09cbfe&amp;_nc_ohc=pu2ENEEtS60AX9rjoP5&amp;_nc_ht=scontent.fhre2-1.fna&amp;oh=8bdf9ca07dade59b61155f1899202a0d&amp;oe=5FF2739D">
            <a:extLst>
              <a:ext uri="{FF2B5EF4-FFF2-40B4-BE49-F238E27FC236}">
                <a16:creationId xmlns:a16="http://schemas.microsoft.com/office/drawing/2014/main" id="{96D31046-3D93-EF47-956F-720024EA824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24" y="4535166"/>
            <a:ext cx="1743552" cy="1743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Zimbabwe MOH logo - The END Fund">
            <a:extLst>
              <a:ext uri="{FF2B5EF4-FFF2-40B4-BE49-F238E27FC236}">
                <a16:creationId xmlns:a16="http://schemas.microsoft.com/office/drawing/2014/main" id="{587D47D0-4DAE-5A4F-BE02-20BDAB0F8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9"/>
          <a:stretch>
            <a:fillRect/>
          </a:stretch>
        </p:blipFill>
        <p:spPr bwMode="auto">
          <a:xfrm>
            <a:off x="1226486" y="4535166"/>
            <a:ext cx="1357788" cy="174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4F8569-72CF-F94D-B6E1-0F11ADA627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347" y="4535166"/>
            <a:ext cx="1814718" cy="1743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" descr="LSHTM logo">
            <a:extLst>
              <a:ext uri="{FF2B5EF4-FFF2-40B4-BE49-F238E27FC236}">
                <a16:creationId xmlns:a16="http://schemas.microsoft.com/office/drawing/2014/main" id="{71C6BA1D-C92A-BD4F-917B-5A37199EC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1316" y="2367456"/>
            <a:ext cx="2756780" cy="132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E928CC8-9657-0E4C-9538-A7955A5F8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04" y="2157307"/>
            <a:ext cx="3627834" cy="1743553"/>
          </a:xfrm>
        </p:spPr>
        <p:txBody>
          <a:bodyPr numCol="1">
            <a:noAutofit/>
          </a:bodyPr>
          <a:lstStyle/>
          <a:p>
            <a:r>
              <a:rPr lang="en-US" sz="2000" dirty="0"/>
              <a:t>Supervisors:</a:t>
            </a:r>
          </a:p>
          <a:p>
            <a:pPr lvl="1"/>
            <a:r>
              <a:rPr lang="en-US" sz="2000" dirty="0"/>
              <a:t>Prof Rashida Ferrand</a:t>
            </a:r>
          </a:p>
          <a:p>
            <a:pPr lvl="1"/>
            <a:r>
              <a:rPr lang="en-US" sz="2000" dirty="0"/>
              <a:t>Prof Katharina </a:t>
            </a:r>
            <a:r>
              <a:rPr lang="en-US" sz="2000" dirty="0" err="1"/>
              <a:t>Kranzer</a:t>
            </a:r>
            <a:endParaRPr lang="en-US" sz="2000" dirty="0"/>
          </a:p>
          <a:p>
            <a:pPr lvl="1"/>
            <a:r>
              <a:rPr lang="en-US" sz="2000" dirty="0"/>
              <a:t>Dr Michael Marks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413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D999-E906-BB4E-95FE-263CAF9B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812F1-2F6A-1147-B0D2-5C7F383D2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76" y="2016125"/>
            <a:ext cx="4365960" cy="4476750"/>
          </a:xfrm>
        </p:spPr>
        <p:txBody>
          <a:bodyPr>
            <a:normAutofit/>
          </a:bodyPr>
          <a:lstStyle/>
          <a:p>
            <a:r>
              <a:rPr lang="en-US" dirty="0"/>
              <a:t>High STI prevalence </a:t>
            </a:r>
          </a:p>
          <a:p>
            <a:r>
              <a:rPr lang="en-US" dirty="0"/>
              <a:t>STIs are associated with poor birth outcomes</a:t>
            </a:r>
          </a:p>
          <a:p>
            <a:r>
              <a:rPr lang="en-US" dirty="0"/>
              <a:t>Syndromic management is ineffective for STI control</a:t>
            </a:r>
          </a:p>
          <a:p>
            <a:r>
              <a:rPr lang="en-US" dirty="0"/>
              <a:t>Point-of-care platforms developed</a:t>
            </a:r>
          </a:p>
          <a:p>
            <a:r>
              <a:rPr lang="en-US" dirty="0"/>
              <a:t>Increasing reports of ceftriaxone-resistant </a:t>
            </a:r>
            <a:r>
              <a:rPr lang="en-US" dirty="0" err="1"/>
              <a:t>gonorrhoea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F29FCD50-2CD3-EB40-9535-B9C2AADB5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836" y="1878581"/>
            <a:ext cx="7491598" cy="4618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4646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C360B-B811-C745-AC68-2CCABB28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EED62-F6BE-584E-A11E-57E5191AA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00214"/>
            <a:ext cx="11568111" cy="4476750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b="1" dirty="0"/>
              <a:t>Epidemiology</a:t>
            </a:r>
          </a:p>
          <a:p>
            <a:pPr marL="285750" indent="-285750"/>
            <a:r>
              <a:rPr lang="en-US" dirty="0"/>
              <a:t>Prevalence of STIs in antenatal care in Zimbabwe</a:t>
            </a:r>
          </a:p>
          <a:p>
            <a:pPr marL="742950" lvl="1" indent="-285750"/>
            <a:r>
              <a:rPr lang="en-US" dirty="0"/>
              <a:t>Chlamydia, </a:t>
            </a:r>
            <a:r>
              <a:rPr lang="en-US" dirty="0" err="1"/>
              <a:t>gonorrhoea</a:t>
            </a:r>
            <a:r>
              <a:rPr lang="en-US" dirty="0"/>
              <a:t>, trichomoniasis, hepatitis B</a:t>
            </a:r>
          </a:p>
          <a:p>
            <a:pPr marL="285750" indent="-285750"/>
            <a:r>
              <a:rPr lang="en-US" dirty="0"/>
              <a:t>Risk factors for infection in this population</a:t>
            </a:r>
          </a:p>
          <a:p>
            <a:r>
              <a:rPr lang="en-US" dirty="0"/>
              <a:t>Prevalence of antimicrobial resistance (AMR) in </a:t>
            </a:r>
            <a:r>
              <a:rPr lang="en-US" dirty="0" err="1"/>
              <a:t>gonorrhoea</a:t>
            </a:r>
            <a:r>
              <a:rPr lang="en-US" dirty="0"/>
              <a:t> in Zimbabwe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Implementation</a:t>
            </a:r>
          </a:p>
          <a:p>
            <a:r>
              <a:rPr lang="en-US" dirty="0"/>
              <a:t>Point-of-care STI testing</a:t>
            </a:r>
          </a:p>
          <a:p>
            <a:pPr marL="742950" lvl="1" indent="-285750"/>
            <a:r>
              <a:rPr lang="en-US" dirty="0"/>
              <a:t>Uptake and yield</a:t>
            </a:r>
          </a:p>
          <a:p>
            <a:pPr marL="742950" lvl="1" indent="-285750"/>
            <a:r>
              <a:rPr lang="en-US" dirty="0"/>
              <a:t>Acceptability and feasibility</a:t>
            </a:r>
          </a:p>
          <a:p>
            <a:pPr marL="742950" lvl="1" indent="-285750"/>
            <a:r>
              <a:rPr lang="en-US" dirty="0"/>
              <a:t>Cost-effectiveness</a:t>
            </a:r>
          </a:p>
          <a:p>
            <a:pPr marL="285750" indent="-285750"/>
            <a:endParaRPr lang="en-US" dirty="0"/>
          </a:p>
          <a:p>
            <a:r>
              <a:rPr lang="en-US" dirty="0"/>
              <a:t>Gonococcal Surveillance</a:t>
            </a:r>
          </a:p>
          <a:p>
            <a:pPr lvl="1"/>
            <a:r>
              <a:rPr lang="en-US" dirty="0"/>
              <a:t>Enhanced gonococcal antimicrobial surveillance </a:t>
            </a:r>
            <a:r>
              <a:rPr lang="en-US" dirty="0" err="1"/>
              <a:t>programme</a:t>
            </a:r>
            <a:r>
              <a:rPr lang="en-US" dirty="0"/>
              <a:t> (EGASP) in Zimbabwe</a:t>
            </a:r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9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BE412-9828-A14A-B77F-9B723A80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464E"/>
                </a:solidFill>
              </a:rPr>
              <a:t>Aims &amp;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12C2B-A20D-5049-9731-2DF805BE9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Aim: To implement and evaluate a strategy for integration of point-of-care diagnostics for STIs into antenatal care settings in Harare, Zimbabwe.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objectives are to: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the uptake, prevalence and yield of chlamydia, </a:t>
            </a:r>
            <a:r>
              <a:rPr lang="en-US" dirty="0" err="1"/>
              <a:t>gonorrhoea</a:t>
            </a:r>
            <a:r>
              <a:rPr lang="en-US" dirty="0"/>
              <a:t>, trichomoniasis, syphilis and hepatitis B testing, and risk factors for infection among women attending for antenatal care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Conduct a mixed-methods process evaluation to assess the acceptability and feasibility of this intervention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Estimate the cost and cost-effectiveness of point-of-care STI testing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Investigate the prevalence of antimicrobial resistance for </a:t>
            </a:r>
            <a:r>
              <a:rPr lang="en-US" i="1" dirty="0"/>
              <a:t>Neisseria gonorrhoeae</a:t>
            </a:r>
            <a:r>
              <a:rPr lang="en-US" dirty="0"/>
              <a:t> in this population to inform the development of an enhanced gonococcal antimicrobial surveillance </a:t>
            </a:r>
            <a:r>
              <a:rPr lang="en-US" dirty="0" err="1"/>
              <a:t>programme</a:t>
            </a:r>
            <a:r>
              <a:rPr lang="en-US" dirty="0"/>
              <a:t> 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0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7DAB-A877-4A41-8BB0-BCDF6CD87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C127-421B-8646-BF61-AADD045FD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45" y="1919289"/>
            <a:ext cx="4599668" cy="4476750"/>
          </a:xfrm>
        </p:spPr>
        <p:txBody>
          <a:bodyPr>
            <a:normAutofit/>
          </a:bodyPr>
          <a:lstStyle/>
          <a:p>
            <a:r>
              <a:rPr lang="en-US" dirty="0"/>
              <a:t>Prospective interventional study</a:t>
            </a:r>
          </a:p>
          <a:p>
            <a:r>
              <a:rPr lang="en-US" dirty="0"/>
              <a:t>Primary healthcare </a:t>
            </a:r>
            <a:r>
              <a:rPr lang="en-US" dirty="0" err="1"/>
              <a:t>centres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3 in Harare</a:t>
            </a:r>
          </a:p>
          <a:p>
            <a:r>
              <a:rPr lang="en-US" dirty="0"/>
              <a:t>Testing over 9 months </a:t>
            </a:r>
          </a:p>
          <a:p>
            <a:pPr lvl="1"/>
            <a:r>
              <a:rPr lang="en-US" dirty="0"/>
              <a:t>3 months per PHC</a:t>
            </a:r>
          </a:p>
          <a:p>
            <a:r>
              <a:rPr lang="en-US" dirty="0"/>
              <a:t>Sample size:</a:t>
            </a:r>
          </a:p>
          <a:p>
            <a:pPr lvl="1"/>
            <a:r>
              <a:rPr lang="en-US" dirty="0"/>
              <a:t>1000 pregnant women</a:t>
            </a:r>
          </a:p>
          <a:p>
            <a:pPr lvl="1"/>
            <a:r>
              <a:rPr lang="en-US" dirty="0"/>
              <a:t>140 men with urethral discharge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2AE632B-C3F3-FF42-B094-B4F37DD13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555" y="2138364"/>
            <a:ext cx="67945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3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61DB-55ED-E848-A6CB-27551344A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Study visit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1320BA9-D0B5-EB4F-8EA2-358630405BC4}"/>
              </a:ext>
            </a:extLst>
          </p:cNvPr>
          <p:cNvSpPr/>
          <p:nvPr/>
        </p:nvSpPr>
        <p:spPr>
          <a:xfrm>
            <a:off x="4211184" y="1499254"/>
            <a:ext cx="3769632" cy="42606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Written informed consent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D6B67B7-F712-F94F-A72D-81DF3F417C57}"/>
              </a:ext>
            </a:extLst>
          </p:cNvPr>
          <p:cNvSpPr/>
          <p:nvPr/>
        </p:nvSpPr>
        <p:spPr>
          <a:xfrm>
            <a:off x="4211184" y="2155213"/>
            <a:ext cx="3784955" cy="42606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Collection of 2 vaginal swab samples and fingerprick blood sample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58CFE54-D9EC-1B45-AB48-3DD8F57830CC}"/>
              </a:ext>
            </a:extLst>
          </p:cNvPr>
          <p:cNvSpPr/>
          <p:nvPr/>
        </p:nvSpPr>
        <p:spPr>
          <a:xfrm>
            <a:off x="1440582" y="3028669"/>
            <a:ext cx="1843821" cy="625865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Xpert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CT/NG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4D4BE1B-F63C-D949-840C-3534D984C15A}"/>
              </a:ext>
            </a:extLst>
          </p:cNvPr>
          <p:cNvSpPr/>
          <p:nvPr/>
        </p:nvSpPr>
        <p:spPr>
          <a:xfrm>
            <a:off x="3892347" y="3045023"/>
            <a:ext cx="1843825" cy="625866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OSOM Trichomonas Rapid test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949F888-599F-3D44-94A1-5A8251F39D25}"/>
              </a:ext>
            </a:extLst>
          </p:cNvPr>
          <p:cNvSpPr/>
          <p:nvPr/>
        </p:nvSpPr>
        <p:spPr>
          <a:xfrm>
            <a:off x="6337866" y="3059880"/>
            <a:ext cx="1843831" cy="625865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SD BIOLINE HIV/Syphilis Duo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EE0920C-9608-BE4D-9219-6459C4456357}"/>
              </a:ext>
            </a:extLst>
          </p:cNvPr>
          <p:cNvSpPr/>
          <p:nvPr/>
        </p:nvSpPr>
        <p:spPr>
          <a:xfrm>
            <a:off x="8783391" y="3012900"/>
            <a:ext cx="1843839" cy="625865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Determine HBsAg2 rapid test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0AC605D-48AA-5742-A4BF-27894F56D788}"/>
              </a:ext>
            </a:extLst>
          </p:cNvPr>
          <p:cNvSpPr/>
          <p:nvPr/>
        </p:nvSpPr>
        <p:spPr>
          <a:xfrm>
            <a:off x="3480924" y="4187524"/>
            <a:ext cx="5230152" cy="457044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Collection of data on sociodemographic factors, sexual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other STI risk factors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69E8956-AF2C-BA48-A03F-D91D98E611D6}"/>
              </a:ext>
            </a:extLst>
          </p:cNvPr>
          <p:cNvSpPr/>
          <p:nvPr/>
        </p:nvSpPr>
        <p:spPr>
          <a:xfrm>
            <a:off x="5174077" y="4898343"/>
            <a:ext cx="1843846" cy="42606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Participant informed of results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8BBFA61-9BD8-2141-B74E-F3B9B1B907F1}"/>
              </a:ext>
            </a:extLst>
          </p:cNvPr>
          <p:cNvSpPr/>
          <p:nvPr/>
        </p:nvSpPr>
        <p:spPr>
          <a:xfrm>
            <a:off x="7649149" y="4898343"/>
            <a:ext cx="1843846" cy="42606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STI negative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ADB8F83-1C76-1342-8C85-0332E5B3C44F}"/>
              </a:ext>
            </a:extLst>
          </p:cNvPr>
          <p:cNvSpPr/>
          <p:nvPr/>
        </p:nvSpPr>
        <p:spPr>
          <a:xfrm>
            <a:off x="5174071" y="5544184"/>
            <a:ext cx="1843851" cy="428765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STI positive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7FA505F-7E24-9B4F-9F8E-622110F5FE24}"/>
              </a:ext>
            </a:extLst>
          </p:cNvPr>
          <p:cNvSpPr/>
          <p:nvPr/>
        </p:nvSpPr>
        <p:spPr>
          <a:xfrm>
            <a:off x="10124222" y="4898343"/>
            <a:ext cx="1843846" cy="42606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Health promotion advice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233EEC3-E3CC-CF4B-9784-B3B206B6D398}"/>
              </a:ext>
            </a:extLst>
          </p:cNvPr>
          <p:cNvSpPr/>
          <p:nvPr/>
        </p:nvSpPr>
        <p:spPr>
          <a:xfrm>
            <a:off x="223927" y="5542914"/>
            <a:ext cx="1843818" cy="431303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Cervical swab collection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84DD424-A0DF-D742-8328-266686080009}"/>
              </a:ext>
            </a:extLst>
          </p:cNvPr>
          <p:cNvSpPr/>
          <p:nvPr/>
        </p:nvSpPr>
        <p:spPr>
          <a:xfrm>
            <a:off x="5181739" y="6196972"/>
            <a:ext cx="1843843" cy="625859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Treatment or  referral as per  guidelines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059C7F2-F4DA-D045-A787-0B1764ACB0B7}"/>
              </a:ext>
            </a:extLst>
          </p:cNvPr>
          <p:cNvSpPr/>
          <p:nvPr/>
        </p:nvSpPr>
        <p:spPr>
          <a:xfrm>
            <a:off x="2698999" y="5545564"/>
            <a:ext cx="1843845" cy="428765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NG positive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4B14F7-895E-7E49-B36E-B35DA6652B2A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103662" y="1925316"/>
            <a:ext cx="0" cy="2298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DC6609B-A6BA-9848-AE2C-57328F4B48EA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 flipH="1">
            <a:off x="6095997" y="5324405"/>
            <a:ext cx="3" cy="2197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D1CC341-AF4F-D645-A901-C93C26C0ED68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7017923" y="5111374"/>
            <a:ext cx="6312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C2C5F83-5079-F14D-B4A4-8E7B3A435C1D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>
            <a:off x="9492995" y="5111374"/>
            <a:ext cx="6312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33DD5F3-C184-A341-B697-3F2CA14FE69C}"/>
              </a:ext>
            </a:extLst>
          </p:cNvPr>
          <p:cNvCxnSpPr>
            <a:cxnSpLocks/>
            <a:stCxn id="13" idx="1"/>
            <a:endCxn id="17" idx="3"/>
          </p:cNvCxnSpPr>
          <p:nvPr/>
        </p:nvCxnSpPr>
        <p:spPr>
          <a:xfrm flipH="1">
            <a:off x="4542844" y="5758567"/>
            <a:ext cx="631227" cy="1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E285707-B0ED-EB4E-A408-FD813864AE43}"/>
              </a:ext>
            </a:extLst>
          </p:cNvPr>
          <p:cNvCxnSpPr>
            <a:cxnSpLocks/>
            <a:stCxn id="13" idx="2"/>
            <a:endCxn id="16" idx="0"/>
          </p:cNvCxnSpPr>
          <p:nvPr/>
        </p:nvCxnSpPr>
        <p:spPr>
          <a:xfrm>
            <a:off x="6095997" y="5972949"/>
            <a:ext cx="7664" cy="224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3C0E3A8-21E2-F94F-8D5B-261BFC21C959}"/>
              </a:ext>
            </a:extLst>
          </p:cNvPr>
          <p:cNvCxnSpPr>
            <a:cxnSpLocks/>
            <a:stCxn id="17" idx="1"/>
            <a:endCxn id="15" idx="3"/>
          </p:cNvCxnSpPr>
          <p:nvPr/>
        </p:nvCxnSpPr>
        <p:spPr>
          <a:xfrm flipH="1" flipV="1">
            <a:off x="2067745" y="5758566"/>
            <a:ext cx="631254" cy="13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D929E4-7CC6-6B4D-80DA-181CD02F4B2A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103662" y="2581275"/>
            <a:ext cx="0" cy="200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4E7ECD3-A927-CB4B-81A9-7A3D0CB5A7CA}"/>
              </a:ext>
            </a:extLst>
          </p:cNvPr>
          <p:cNvCxnSpPr>
            <a:cxnSpLocks/>
          </p:cNvCxnSpPr>
          <p:nvPr/>
        </p:nvCxnSpPr>
        <p:spPr>
          <a:xfrm>
            <a:off x="2362493" y="2773468"/>
            <a:ext cx="73428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4C98952-E92E-CA4F-BB04-557467F5EDBC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2362493" y="2781923"/>
            <a:ext cx="0" cy="2467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52361D-32E3-A744-A800-DF35C84F2975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814260" y="2781323"/>
            <a:ext cx="0" cy="263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21C794E-1D20-ED48-AED2-0FDE81A7D8C9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7259782" y="2781323"/>
            <a:ext cx="0" cy="2785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3B854A1-E76B-A24E-A6D9-96CD25010C31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9705311" y="2781323"/>
            <a:ext cx="0" cy="231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56C9D5-B37B-0542-B943-A0D53A2EF757}"/>
              </a:ext>
            </a:extLst>
          </p:cNvPr>
          <p:cNvCxnSpPr>
            <a:cxnSpLocks/>
          </p:cNvCxnSpPr>
          <p:nvPr/>
        </p:nvCxnSpPr>
        <p:spPr>
          <a:xfrm flipV="1">
            <a:off x="2362493" y="3944105"/>
            <a:ext cx="7341929" cy="130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A5C951-3FCE-7543-B620-A88A4C966AE6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362493" y="3654534"/>
            <a:ext cx="0" cy="2895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8CCB3C4-E8B6-D142-867E-B8BC19D41AE2}"/>
              </a:ext>
            </a:extLst>
          </p:cNvPr>
          <p:cNvCxnSpPr>
            <a:cxnSpLocks/>
          </p:cNvCxnSpPr>
          <p:nvPr/>
        </p:nvCxnSpPr>
        <p:spPr>
          <a:xfrm flipH="1">
            <a:off x="4817781" y="3656660"/>
            <a:ext cx="1" cy="300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2EC1A3D-F6D7-654E-8EAE-E31E943D2F4B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7259782" y="3685745"/>
            <a:ext cx="0" cy="2583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DC89AC6-DF71-234A-AF4F-58EC3398D7FF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9704422" y="3638765"/>
            <a:ext cx="889" cy="3183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816B763-3590-9045-98A7-87FCC6AE06FA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096000" y="3957133"/>
            <a:ext cx="0" cy="2303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52D24E1-0A4A-F042-9620-D1F047D7A711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6096000" y="4644568"/>
            <a:ext cx="0" cy="253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952691D-01CD-7949-9D1A-A60C7EE8ACCF}"/>
              </a:ext>
            </a:extLst>
          </p:cNvPr>
          <p:cNvSpPr txBox="1"/>
          <p:nvPr/>
        </p:nvSpPr>
        <p:spPr>
          <a:xfrm>
            <a:off x="1114872" y="5126042"/>
            <a:ext cx="1000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90 minutes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F04B5C9-8ECD-C442-8FCD-50C72B02926F}"/>
              </a:ext>
            </a:extLst>
          </p:cNvPr>
          <p:cNvCxnSpPr>
            <a:cxnSpLocks/>
          </p:cNvCxnSpPr>
          <p:nvPr/>
        </p:nvCxnSpPr>
        <p:spPr>
          <a:xfrm>
            <a:off x="1017477" y="3429000"/>
            <a:ext cx="0" cy="1913572"/>
          </a:xfrm>
          <a:prstGeom prst="straightConnector1">
            <a:avLst/>
          </a:prstGeom>
          <a:ln w="127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D3E6312-8C84-0B49-83C5-153E18C2D62D}"/>
              </a:ext>
            </a:extLst>
          </p:cNvPr>
          <p:cNvSpPr txBox="1"/>
          <p:nvPr/>
        </p:nvSpPr>
        <p:spPr>
          <a:xfrm>
            <a:off x="2351314" y="4107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9D71FAD1-B0B2-0C41-9DA9-600A80ACF7A6}"/>
              </a:ext>
            </a:extLst>
          </p:cNvPr>
          <p:cNvSpPr/>
          <p:nvPr/>
        </p:nvSpPr>
        <p:spPr>
          <a:xfrm>
            <a:off x="7649149" y="5545534"/>
            <a:ext cx="1843844" cy="42606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Hep B positive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1B8DD58-6550-B84E-8BF0-F4122AE1470A}"/>
              </a:ext>
            </a:extLst>
          </p:cNvPr>
          <p:cNvCxnSpPr>
            <a:cxnSpLocks/>
            <a:stCxn id="13" idx="3"/>
            <a:endCxn id="61" idx="1"/>
          </p:cNvCxnSpPr>
          <p:nvPr/>
        </p:nvCxnSpPr>
        <p:spPr>
          <a:xfrm flipV="1">
            <a:off x="7017922" y="5758565"/>
            <a:ext cx="631227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D9571DFA-0883-0C42-9148-337A2FA99B42}"/>
              </a:ext>
            </a:extLst>
          </p:cNvPr>
          <p:cNvSpPr/>
          <p:nvPr/>
        </p:nvSpPr>
        <p:spPr>
          <a:xfrm>
            <a:off x="10124222" y="5502865"/>
            <a:ext cx="1843851" cy="923326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Hep B viral load and ALT testing with referral to specialist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8B47ABC-D670-D44B-94A4-2898B913B943}"/>
              </a:ext>
            </a:extLst>
          </p:cNvPr>
          <p:cNvCxnSpPr>
            <a:cxnSpLocks/>
            <a:stCxn id="61" idx="3"/>
          </p:cNvCxnSpPr>
          <p:nvPr/>
        </p:nvCxnSpPr>
        <p:spPr>
          <a:xfrm>
            <a:off x="9492993" y="5758565"/>
            <a:ext cx="6312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8477F49E-3092-6446-AF7B-1961393AE2F4}"/>
              </a:ext>
            </a:extLst>
          </p:cNvPr>
          <p:cNvSpPr/>
          <p:nvPr/>
        </p:nvSpPr>
        <p:spPr>
          <a:xfrm>
            <a:off x="7649150" y="6286390"/>
            <a:ext cx="1843843" cy="525961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Birth dose vaccines for babies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7BEE172-2FC3-A84E-802A-AB7D5FFFA11F}"/>
              </a:ext>
            </a:extLst>
          </p:cNvPr>
          <p:cNvCxnSpPr>
            <a:cxnSpLocks/>
            <a:stCxn id="61" idx="2"/>
            <a:endCxn id="65" idx="0"/>
          </p:cNvCxnSpPr>
          <p:nvPr/>
        </p:nvCxnSpPr>
        <p:spPr>
          <a:xfrm>
            <a:off x="8571071" y="5971596"/>
            <a:ext cx="1" cy="3147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15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8" grpId="0"/>
      <p:bldP spid="61" grpId="0" animBg="1"/>
      <p:bldP spid="63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0D5353-446D-CA48-B960-60AA5C399A9C}"/>
              </a:ext>
            </a:extLst>
          </p:cNvPr>
          <p:cNvSpPr txBox="1"/>
          <p:nvPr/>
        </p:nvSpPr>
        <p:spPr>
          <a:xfrm>
            <a:off x="133293" y="178940"/>
            <a:ext cx="3535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464E"/>
                </a:solidFill>
                <a:latin typeface="Constantia" panose="02030602050306030303" pitchFamily="18" charset="0"/>
              </a:rPr>
              <a:t>Methods: </a:t>
            </a:r>
          </a:p>
          <a:p>
            <a:r>
              <a:rPr lang="en-GB" sz="4000" dirty="0">
                <a:solidFill>
                  <a:srgbClr val="00464E"/>
                </a:solidFill>
                <a:latin typeface="Constantia" panose="02030602050306030303" pitchFamily="18" charset="0"/>
              </a:rPr>
              <a:t>Data </a:t>
            </a:r>
          </a:p>
          <a:p>
            <a:r>
              <a:rPr lang="en-GB" sz="4000" dirty="0">
                <a:solidFill>
                  <a:srgbClr val="00464E"/>
                </a:solidFill>
                <a:latin typeface="Constantia" panose="02030602050306030303" pitchFamily="18" charset="0"/>
              </a:rPr>
              <a:t>collection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48F878-9E5A-BA4D-867F-E668F5039AD4}"/>
              </a:ext>
            </a:extLst>
          </p:cNvPr>
          <p:cNvSpPr txBox="1"/>
          <p:nvPr/>
        </p:nvSpPr>
        <p:spPr>
          <a:xfrm>
            <a:off x="4917899" y="122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25208-EB78-9848-A94E-89EB66DDF148}"/>
              </a:ext>
            </a:extLst>
          </p:cNvPr>
          <p:cNvSpPr txBox="1"/>
          <p:nvPr/>
        </p:nvSpPr>
        <p:spPr>
          <a:xfrm>
            <a:off x="5474767" y="12247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C5BC8A-9BB0-3D41-833B-58FFE7B3FE35}"/>
              </a:ext>
            </a:extLst>
          </p:cNvPr>
          <p:cNvSpPr txBox="1"/>
          <p:nvPr/>
        </p:nvSpPr>
        <p:spPr>
          <a:xfrm>
            <a:off x="6572462" y="12247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F2F7F3-6A4B-9F4B-9E15-623390B8D379}"/>
              </a:ext>
            </a:extLst>
          </p:cNvPr>
          <p:cNvSpPr txBox="1"/>
          <p:nvPr/>
        </p:nvSpPr>
        <p:spPr>
          <a:xfrm>
            <a:off x="7118845" y="12247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175F51-F2C6-D647-A9CC-BB1521CD242C}"/>
              </a:ext>
            </a:extLst>
          </p:cNvPr>
          <p:cNvSpPr txBox="1"/>
          <p:nvPr/>
        </p:nvSpPr>
        <p:spPr>
          <a:xfrm>
            <a:off x="7674508" y="12247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878A22-5BB0-B845-9D7E-45E75CFED094}"/>
              </a:ext>
            </a:extLst>
          </p:cNvPr>
          <p:cNvSpPr txBox="1"/>
          <p:nvPr/>
        </p:nvSpPr>
        <p:spPr>
          <a:xfrm>
            <a:off x="10064314" y="122476"/>
            <a:ext cx="406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E8712A-DF40-B14E-B46B-DA63677FF0C3}"/>
              </a:ext>
            </a:extLst>
          </p:cNvPr>
          <p:cNvSpPr txBox="1"/>
          <p:nvPr/>
        </p:nvSpPr>
        <p:spPr>
          <a:xfrm>
            <a:off x="9474871" y="122476"/>
            <a:ext cx="146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705FD-925A-104D-B137-E4BB78767489}"/>
              </a:ext>
            </a:extLst>
          </p:cNvPr>
          <p:cNvSpPr txBox="1"/>
          <p:nvPr/>
        </p:nvSpPr>
        <p:spPr>
          <a:xfrm>
            <a:off x="8888000" y="122476"/>
            <a:ext cx="146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300883-8717-144D-9AB2-C5B21E341FA4}"/>
              </a:ext>
            </a:extLst>
          </p:cNvPr>
          <p:cNvSpPr txBox="1"/>
          <p:nvPr/>
        </p:nvSpPr>
        <p:spPr>
          <a:xfrm>
            <a:off x="8295580" y="122477"/>
            <a:ext cx="146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B89428-E8B9-E849-A252-EF05E3E202C1}"/>
              </a:ext>
            </a:extLst>
          </p:cNvPr>
          <p:cNvSpPr txBox="1"/>
          <p:nvPr/>
        </p:nvSpPr>
        <p:spPr>
          <a:xfrm>
            <a:off x="6018116" y="12247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1ACB9B2-218E-B445-A64E-FB290D77EEF9}"/>
              </a:ext>
            </a:extLst>
          </p:cNvPr>
          <p:cNvSpPr/>
          <p:nvPr/>
        </p:nvSpPr>
        <p:spPr>
          <a:xfrm>
            <a:off x="5063956" y="518650"/>
            <a:ext cx="5118429" cy="782823"/>
          </a:xfrm>
          <a:prstGeom prst="roundRect">
            <a:avLst/>
          </a:prstGeom>
          <a:ln w="508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CT/NG/TV/Hep B/HIV/Syphilis testing: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Vaginal swabs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Fingerprick blood samples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140CF89-0ED5-CC4C-A01D-DF0B316171AA}"/>
              </a:ext>
            </a:extLst>
          </p:cNvPr>
          <p:cNvSpPr/>
          <p:nvPr/>
        </p:nvSpPr>
        <p:spPr>
          <a:xfrm>
            <a:off x="10182386" y="537175"/>
            <a:ext cx="1689310" cy="1409531"/>
          </a:xfrm>
          <a:prstGeom prst="roundRect">
            <a:avLst/>
          </a:prstGeom>
          <a:ln w="508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Birth outcome data from participants and delivery books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05A5897-E764-6D46-BA8E-4E7C1F0EEDCA}"/>
              </a:ext>
            </a:extLst>
          </p:cNvPr>
          <p:cNvSpPr/>
          <p:nvPr/>
        </p:nvSpPr>
        <p:spPr>
          <a:xfrm>
            <a:off x="4319867" y="2022188"/>
            <a:ext cx="1322971" cy="645238"/>
          </a:xfrm>
          <a:prstGeom prst="roundRect">
            <a:avLst/>
          </a:prstGeom>
          <a:ln w="508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IDI/ FGDs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A75C4C0-AB55-8142-A320-B78CF6D755E2}"/>
              </a:ext>
            </a:extLst>
          </p:cNvPr>
          <p:cNvSpPr/>
          <p:nvPr/>
        </p:nvSpPr>
        <p:spPr>
          <a:xfrm>
            <a:off x="9620931" y="2051412"/>
            <a:ext cx="1322988" cy="615158"/>
          </a:xfrm>
          <a:prstGeom prst="roundRect">
            <a:avLst/>
          </a:prstGeom>
          <a:ln w="508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IDI/ FGDs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CFB1E24-B31F-B442-8603-5B87A6CA3E07}"/>
              </a:ext>
            </a:extLst>
          </p:cNvPr>
          <p:cNvSpPr/>
          <p:nvPr/>
        </p:nvSpPr>
        <p:spPr>
          <a:xfrm>
            <a:off x="6336090" y="2021334"/>
            <a:ext cx="756795" cy="645237"/>
          </a:xfrm>
          <a:prstGeom prst="roundRect">
            <a:avLst/>
          </a:prstGeom>
          <a:ln w="508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IDI/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FGDs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3A5848-BF22-014A-AFC5-5D0A27B0C594}"/>
              </a:ext>
            </a:extLst>
          </p:cNvPr>
          <p:cNvSpPr txBox="1"/>
          <p:nvPr/>
        </p:nvSpPr>
        <p:spPr>
          <a:xfrm>
            <a:off x="3600930" y="115314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447EFD1-4247-8A4C-B625-2587E0DB6008}"/>
              </a:ext>
            </a:extLst>
          </p:cNvPr>
          <p:cNvSpPr/>
          <p:nvPr/>
        </p:nvSpPr>
        <p:spPr>
          <a:xfrm>
            <a:off x="5065732" y="4021819"/>
            <a:ext cx="5118405" cy="1100812"/>
          </a:xfrm>
          <a:prstGeom prst="roundRect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Cost data:</a:t>
            </a:r>
          </a:p>
          <a:p>
            <a:pPr marL="165998" indent="-165998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Direct and indirect patient costs</a:t>
            </a:r>
          </a:p>
          <a:p>
            <a:pPr marL="165998" indent="-165998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Health system costs: consumables, staff costs, transport</a:t>
            </a:r>
          </a:p>
          <a:p>
            <a:pPr marL="165998" indent="-165998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F3695EF-F8D6-D24E-A622-BE37B8A487E2}"/>
              </a:ext>
            </a:extLst>
          </p:cNvPr>
          <p:cNvSpPr/>
          <p:nvPr/>
        </p:nvSpPr>
        <p:spPr>
          <a:xfrm>
            <a:off x="5066506" y="2770747"/>
            <a:ext cx="5118409" cy="1100813"/>
          </a:xfrm>
          <a:prstGeom prst="roundRect">
            <a:avLst/>
          </a:prstGeom>
          <a:ln w="508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Implementation data:</a:t>
            </a:r>
          </a:p>
          <a:p>
            <a:pPr marL="165998" indent="-165998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Structured observation</a:t>
            </a:r>
          </a:p>
          <a:p>
            <a:pPr marL="165998" indent="-165998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Real-time feedback from staff and patients</a:t>
            </a:r>
          </a:p>
          <a:p>
            <a:pPr marL="165998" indent="-165998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Routine monitoring data</a:t>
            </a:r>
          </a:p>
          <a:p>
            <a:pPr marL="165998" indent="-165998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Context diaries to record external events</a:t>
            </a:r>
          </a:p>
          <a:p>
            <a:pPr marL="165998" indent="-165998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FF21C12-AB35-7B4F-AB34-609FB6BB5204}"/>
              </a:ext>
            </a:extLst>
          </p:cNvPr>
          <p:cNvSpPr/>
          <p:nvPr/>
        </p:nvSpPr>
        <p:spPr>
          <a:xfrm>
            <a:off x="2795487" y="494019"/>
            <a:ext cx="1396881" cy="1452691"/>
          </a:xfrm>
          <a:prstGeom prst="roundRect">
            <a:avLst/>
          </a:prstGeom>
          <a:ln w="508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Objective 1: Prevalence, uptake and yield of testing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C433FF4-8609-9649-8091-149B4BCB5D4C}"/>
              </a:ext>
            </a:extLst>
          </p:cNvPr>
          <p:cNvSpPr/>
          <p:nvPr/>
        </p:nvSpPr>
        <p:spPr>
          <a:xfrm>
            <a:off x="2793233" y="2057813"/>
            <a:ext cx="1399135" cy="1452687"/>
          </a:xfrm>
          <a:prstGeom prst="roundRect">
            <a:avLst/>
          </a:prstGeom>
          <a:ln w="508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Objective 2: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Process evaluation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5662C45-7CAE-FB41-B8CD-CA0924A2B34A}"/>
              </a:ext>
            </a:extLst>
          </p:cNvPr>
          <p:cNvSpPr/>
          <p:nvPr/>
        </p:nvSpPr>
        <p:spPr>
          <a:xfrm>
            <a:off x="2782816" y="3674614"/>
            <a:ext cx="1399136" cy="1452688"/>
          </a:xfrm>
          <a:prstGeom prst="roundRect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Objective 3: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Cost and cost-effectiveness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79A9B43-26B2-C54E-A0F4-C2DFAF35E01F}"/>
              </a:ext>
            </a:extLst>
          </p:cNvPr>
          <p:cNvSpPr/>
          <p:nvPr/>
        </p:nvSpPr>
        <p:spPr>
          <a:xfrm>
            <a:off x="5065717" y="5288761"/>
            <a:ext cx="5118420" cy="1403457"/>
          </a:xfrm>
          <a:prstGeom prst="roundRect">
            <a:avLst/>
          </a:prstGeom>
          <a:ln w="508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Cervical swab from pregnant women if NG positive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Urethral swab from men with urethral discharge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Determination of MICs of ceftriaxone, cefixime, azithromycin, and ciprofloxacin on cultured NG isolates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77DE456-0999-B84C-AA92-287F046F2EEF}"/>
              </a:ext>
            </a:extLst>
          </p:cNvPr>
          <p:cNvSpPr/>
          <p:nvPr/>
        </p:nvSpPr>
        <p:spPr>
          <a:xfrm>
            <a:off x="2785071" y="5239531"/>
            <a:ext cx="1396881" cy="1452688"/>
          </a:xfrm>
          <a:prstGeom prst="roundRect">
            <a:avLst/>
          </a:prstGeom>
          <a:ln w="508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Objective 4: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Prevalence of AMR in 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0E597F-164D-DE4B-8B4B-0E2D6DEF52C4}"/>
              </a:ext>
            </a:extLst>
          </p:cNvPr>
          <p:cNvCxnSpPr>
            <a:cxnSpLocks/>
          </p:cNvCxnSpPr>
          <p:nvPr/>
        </p:nvCxnSpPr>
        <p:spPr>
          <a:xfrm>
            <a:off x="2845499" y="426742"/>
            <a:ext cx="921218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3CC65E-FE62-3B47-B158-EE2358431FC8}"/>
              </a:ext>
            </a:extLst>
          </p:cNvPr>
          <p:cNvCxnSpPr>
            <a:cxnSpLocks/>
          </p:cNvCxnSpPr>
          <p:nvPr/>
        </p:nvCxnSpPr>
        <p:spPr>
          <a:xfrm>
            <a:off x="4250909" y="179827"/>
            <a:ext cx="0" cy="66322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D4D42E1-5969-7E43-B674-BFFFC75B0B4A}"/>
              </a:ext>
            </a:extLst>
          </p:cNvPr>
          <p:cNvCxnSpPr>
            <a:cxnSpLocks/>
          </p:cNvCxnSpPr>
          <p:nvPr/>
        </p:nvCxnSpPr>
        <p:spPr>
          <a:xfrm>
            <a:off x="3145484" y="6812052"/>
            <a:ext cx="891219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F27B358-54C7-6843-B686-376D23E56766}"/>
              </a:ext>
            </a:extLst>
          </p:cNvPr>
          <p:cNvSpPr txBox="1"/>
          <p:nvPr/>
        </p:nvSpPr>
        <p:spPr>
          <a:xfrm>
            <a:off x="11587097" y="115313"/>
            <a:ext cx="394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2F974B-C47F-114F-8DCB-248F1C959EBE}"/>
              </a:ext>
            </a:extLst>
          </p:cNvPr>
          <p:cNvSpPr txBox="1"/>
          <p:nvPr/>
        </p:nvSpPr>
        <p:spPr>
          <a:xfrm>
            <a:off x="10551641" y="115313"/>
            <a:ext cx="590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9C741D-0719-0F4A-B889-D33BDD80BFAF}"/>
              </a:ext>
            </a:extLst>
          </p:cNvPr>
          <p:cNvSpPr txBox="1"/>
          <p:nvPr/>
        </p:nvSpPr>
        <p:spPr>
          <a:xfrm>
            <a:off x="11057176" y="122476"/>
            <a:ext cx="590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4A41BC8-E3F7-9046-A2C3-264E8CA16BC5}"/>
              </a:ext>
            </a:extLst>
          </p:cNvPr>
          <p:cNvSpPr/>
          <p:nvPr/>
        </p:nvSpPr>
        <p:spPr>
          <a:xfrm>
            <a:off x="7990211" y="2021334"/>
            <a:ext cx="756795" cy="645237"/>
          </a:xfrm>
          <a:prstGeom prst="roundRect">
            <a:avLst/>
          </a:prstGeom>
          <a:ln w="508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IDI/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FGDs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B0F5BF7B-6419-5E49-BEC2-6D7B64B0F0B8}"/>
              </a:ext>
            </a:extLst>
          </p:cNvPr>
          <p:cNvSpPr/>
          <p:nvPr/>
        </p:nvSpPr>
        <p:spPr>
          <a:xfrm>
            <a:off x="5058094" y="1301473"/>
            <a:ext cx="5118424" cy="645237"/>
          </a:xfrm>
          <a:prstGeom prst="roundRect">
            <a:avLst/>
          </a:prstGeom>
          <a:ln w="508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Collection of data on sociodemographic factors, pregnancy history and STI risk factors</a:t>
            </a:r>
          </a:p>
        </p:txBody>
      </p:sp>
    </p:spTree>
    <p:extLst>
      <p:ext uri="{BB962C8B-B14F-4D97-AF65-F5344CB8AC3E}">
        <p14:creationId xmlns:p14="http://schemas.microsoft.com/office/powerpoint/2010/main" val="202351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/>
      <p:bldP spid="33" grpId="0"/>
      <p:bldP spid="34" grpId="0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CFD90-8C3A-3E4D-9524-05238D59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Analysis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73FAD2C-007B-3F41-9603-DAFE9C51EA75}"/>
              </a:ext>
            </a:extLst>
          </p:cNvPr>
          <p:cNvSpPr/>
          <p:nvPr/>
        </p:nvSpPr>
        <p:spPr>
          <a:xfrm>
            <a:off x="236593" y="1774688"/>
            <a:ext cx="3578662" cy="4718187"/>
          </a:xfrm>
          <a:prstGeom prst="roundRect">
            <a:avLst/>
          </a:prstGeom>
          <a:ln w="508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Objective 1: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STI prevalence, uptake and yield of testing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Multivariate logistic regression to assess: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Factors associated with presence of STIs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Relationship between STI diagnosis and birth outcome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3C74B9C-158E-8343-9A20-4693B8FBB947}"/>
              </a:ext>
            </a:extLst>
          </p:cNvPr>
          <p:cNvSpPr/>
          <p:nvPr/>
        </p:nvSpPr>
        <p:spPr>
          <a:xfrm>
            <a:off x="4305620" y="1774688"/>
            <a:ext cx="3580758" cy="4718184"/>
          </a:xfrm>
          <a:prstGeom prst="roundRect">
            <a:avLst/>
          </a:prstGeom>
          <a:ln w="508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Objective 2: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Process evaluation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Implementation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Fidelity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Mechanisms of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Context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5C03064-8F0D-5248-AE77-E205BC1DF5B7}"/>
              </a:ext>
            </a:extLst>
          </p:cNvPr>
          <p:cNvSpPr/>
          <p:nvPr/>
        </p:nvSpPr>
        <p:spPr>
          <a:xfrm>
            <a:off x="8376744" y="1774688"/>
            <a:ext cx="3580758" cy="4718184"/>
          </a:xfrm>
          <a:prstGeom prst="roundRect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Objective 3: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Cost and cost-effectiveness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Unit costs per patient diagnosed and treated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Simple static model to estimate cost per DALY averted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6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3636B-9C6B-8645-81D9-E1BBD7636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415FB-75C7-C340-89B1-741F9C778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Ethical approvals</a:t>
            </a:r>
          </a:p>
          <a:p>
            <a:r>
              <a:rPr lang="en-US" dirty="0"/>
              <a:t>Research team recruitment and training</a:t>
            </a:r>
          </a:p>
          <a:p>
            <a:r>
              <a:rPr lang="en-US" dirty="0"/>
              <a:t>Formative work to tailor testing strategy</a:t>
            </a:r>
          </a:p>
          <a:p>
            <a:r>
              <a:rPr lang="en-US" dirty="0"/>
              <a:t>Implementation of testing alongside process evaluation</a:t>
            </a:r>
          </a:p>
          <a:p>
            <a:r>
              <a:rPr lang="en-US" dirty="0"/>
              <a:t>Generation of data to:</a:t>
            </a:r>
          </a:p>
          <a:p>
            <a:pPr lvl="1"/>
            <a:r>
              <a:rPr lang="en-US" dirty="0"/>
              <a:t>Guide the use of point-of-care tests for STIs in resource-limited settings</a:t>
            </a:r>
          </a:p>
          <a:p>
            <a:pPr lvl="1"/>
            <a:r>
              <a:rPr lang="en-US" dirty="0"/>
              <a:t>Guide national STI management guidelines in Zimbabwe</a:t>
            </a:r>
          </a:p>
          <a:p>
            <a:pPr lvl="1"/>
            <a:r>
              <a:rPr lang="en-US" dirty="0"/>
              <a:t>Inform the development of an EGASP in Zimbabwe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87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TI">
      <a:dk1>
        <a:srgbClr val="000000"/>
      </a:dk1>
      <a:lt1>
        <a:srgbClr val="FFFFFF"/>
      </a:lt1>
      <a:dk2>
        <a:srgbClr val="00464E"/>
      </a:dk2>
      <a:lt2>
        <a:srgbClr val="CCDBDD"/>
      </a:lt2>
      <a:accent1>
        <a:srgbClr val="00464E"/>
      </a:accent1>
      <a:accent2>
        <a:srgbClr val="2FBD5D"/>
      </a:accent2>
      <a:accent3>
        <a:srgbClr val="A5A5A5"/>
      </a:accent3>
      <a:accent4>
        <a:srgbClr val="F4841D"/>
      </a:accent4>
      <a:accent5>
        <a:srgbClr val="00595D"/>
      </a:accent5>
      <a:accent6>
        <a:srgbClr val="CCDBD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comemeet_temp" id="{63C031AC-BF01-A946-8E5A-19E5FC534BBD}" vid="{F2CF3931-EB19-4D47-8AF4-0ADFDAF333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656</Words>
  <Application>Microsoft Office PowerPoint</Application>
  <PresentationFormat>Widescreen</PresentationFormat>
  <Paragraphs>181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Calisto MT</vt:lpstr>
      <vt:lpstr>Constantia</vt:lpstr>
      <vt:lpstr>Corbel</vt:lpstr>
      <vt:lpstr>Wingdings</vt:lpstr>
      <vt:lpstr>Office Theme</vt:lpstr>
      <vt:lpstr>PowerPoint Presentation</vt:lpstr>
      <vt:lpstr>Background</vt:lpstr>
      <vt:lpstr>Research gaps</vt:lpstr>
      <vt:lpstr>Aims &amp; Objectives</vt:lpstr>
      <vt:lpstr>Methods: Overview</vt:lpstr>
      <vt:lpstr>Methods: Study visit</vt:lpstr>
      <vt:lpstr>PowerPoint Presentation</vt:lpstr>
      <vt:lpstr>Methods: Analysis</vt:lpstr>
      <vt:lpstr>Next steps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Calderwood</dc:creator>
  <cp:lastModifiedBy>David Andrews</cp:lastModifiedBy>
  <cp:revision>64</cp:revision>
  <dcterms:created xsi:type="dcterms:W3CDTF">2022-02-15T09:03:33Z</dcterms:created>
  <dcterms:modified xsi:type="dcterms:W3CDTF">2022-04-29T14:08:17Z</dcterms:modified>
</cp:coreProperties>
</file>