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88" r:id="rId2"/>
    <p:sldId id="335" r:id="rId3"/>
    <p:sldId id="369" r:id="rId4"/>
    <p:sldId id="307" r:id="rId5"/>
    <p:sldId id="323" r:id="rId6"/>
    <p:sldId id="340" r:id="rId7"/>
    <p:sldId id="328" r:id="rId8"/>
    <p:sldId id="373" r:id="rId9"/>
    <p:sldId id="3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42"/>
    <p:restoredTop sz="96197"/>
  </p:normalViewPr>
  <p:slideViewPr>
    <p:cSldViewPr snapToGrid="0" snapToObjects="1">
      <p:cViewPr varScale="1">
        <p:scale>
          <a:sx n="67" d="100"/>
          <a:sy n="67" d="100"/>
        </p:scale>
        <p:origin x="6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166B05-E467-524F-8446-48A553925DCF}" type="doc">
      <dgm:prSet loTypeId="urn:microsoft.com/office/officeart/2005/8/layout/chevron1" loCatId="process" qsTypeId="urn:microsoft.com/office/officeart/2005/8/quickstyle/simple4" qsCatId="simple" csTypeId="urn:microsoft.com/office/officeart/2005/8/colors/accent1_2" csCatId="accent1" phldr="1"/>
      <dgm:spPr/>
    </dgm:pt>
    <dgm:pt modelId="{B7BCA60C-20F3-AB4A-8358-5147A02401DC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b="1" dirty="0">
              <a:solidFill>
                <a:srgbClr val="000090"/>
              </a:solidFill>
            </a:rPr>
            <a:t>Basic science</a:t>
          </a:r>
        </a:p>
      </dgm:t>
    </dgm:pt>
    <dgm:pt modelId="{1F725736-FC10-7146-AFC5-89CB73E74089}" type="parTrans" cxnId="{50D35AEB-30D9-5C43-8095-EC427AE64DD7}">
      <dgm:prSet/>
      <dgm:spPr/>
      <dgm:t>
        <a:bodyPr/>
        <a:lstStyle/>
        <a:p>
          <a:endParaRPr lang="en-US"/>
        </a:p>
      </dgm:t>
    </dgm:pt>
    <dgm:pt modelId="{5335DB55-C4A0-3D4D-8B42-D09ADE19E7BB}" type="sibTrans" cxnId="{50D35AEB-30D9-5C43-8095-EC427AE64DD7}">
      <dgm:prSet/>
      <dgm:spPr/>
      <dgm:t>
        <a:bodyPr/>
        <a:lstStyle/>
        <a:p>
          <a:endParaRPr lang="en-US"/>
        </a:p>
      </dgm:t>
    </dgm:pt>
    <dgm:pt modelId="{8D7035C0-766D-4F4D-84E7-F70C691F19CD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b="1" dirty="0"/>
            <a:t>Pre-clinical</a:t>
          </a:r>
        </a:p>
      </dgm:t>
    </dgm:pt>
    <dgm:pt modelId="{9BA0C253-944A-4E41-B50D-666EA54118DF}" type="parTrans" cxnId="{C028024C-360B-AF45-BD5C-613F695AB904}">
      <dgm:prSet/>
      <dgm:spPr/>
      <dgm:t>
        <a:bodyPr/>
        <a:lstStyle/>
        <a:p>
          <a:endParaRPr lang="en-US"/>
        </a:p>
      </dgm:t>
    </dgm:pt>
    <dgm:pt modelId="{E38BBE92-3A35-574D-B4EC-C88905B1C401}" type="sibTrans" cxnId="{C028024C-360B-AF45-BD5C-613F695AB904}">
      <dgm:prSet/>
      <dgm:spPr/>
      <dgm:t>
        <a:bodyPr/>
        <a:lstStyle/>
        <a:p>
          <a:endParaRPr lang="en-US"/>
        </a:p>
      </dgm:t>
    </dgm:pt>
    <dgm:pt modelId="{C9961F1E-89B6-3946-A083-4CE3E22903E5}">
      <dgm:prSet phldrT="[Text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b="1" dirty="0">
              <a:solidFill>
                <a:schemeClr val="accent4">
                  <a:lumMod val="75000"/>
                </a:schemeClr>
              </a:solidFill>
            </a:rPr>
            <a:t>Phase 1</a:t>
          </a:r>
        </a:p>
      </dgm:t>
    </dgm:pt>
    <dgm:pt modelId="{EEF5968A-9458-A44C-85AA-A7CE5527B54B}" type="parTrans" cxnId="{88086A1E-C4E6-FC4A-A7E4-9E18CAAA4553}">
      <dgm:prSet/>
      <dgm:spPr/>
      <dgm:t>
        <a:bodyPr/>
        <a:lstStyle/>
        <a:p>
          <a:endParaRPr lang="en-US"/>
        </a:p>
      </dgm:t>
    </dgm:pt>
    <dgm:pt modelId="{74DF840C-9BCB-4246-ABAC-DA8A1F1A38D0}" type="sibTrans" cxnId="{88086A1E-C4E6-FC4A-A7E4-9E18CAAA4553}">
      <dgm:prSet/>
      <dgm:spPr/>
      <dgm:t>
        <a:bodyPr/>
        <a:lstStyle/>
        <a:p>
          <a:endParaRPr lang="en-US"/>
        </a:p>
      </dgm:t>
    </dgm:pt>
    <dgm:pt modelId="{3AF78145-9DE2-2F44-B18A-959B8B60E583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b="1" dirty="0"/>
            <a:t>Phase 4</a:t>
          </a:r>
        </a:p>
      </dgm:t>
    </dgm:pt>
    <dgm:pt modelId="{C3759336-D638-DC4A-9278-81731BBC1806}" type="parTrans" cxnId="{C599A0D1-3D8E-6E4F-BBDB-183C8310D58B}">
      <dgm:prSet/>
      <dgm:spPr/>
      <dgm:t>
        <a:bodyPr/>
        <a:lstStyle/>
        <a:p>
          <a:endParaRPr lang="en-US"/>
        </a:p>
      </dgm:t>
    </dgm:pt>
    <dgm:pt modelId="{47569DEC-FB3D-A445-BE14-96B41B26D32D}" type="sibTrans" cxnId="{C599A0D1-3D8E-6E4F-BBDB-183C8310D58B}">
      <dgm:prSet/>
      <dgm:spPr/>
      <dgm:t>
        <a:bodyPr/>
        <a:lstStyle/>
        <a:p>
          <a:endParaRPr lang="en-US"/>
        </a:p>
      </dgm:t>
    </dgm:pt>
    <dgm:pt modelId="{0AEBF7FB-02B1-A641-8D97-38F8CC45B768}">
      <dgm:prSet/>
      <dgm:spPr>
        <a:solidFill>
          <a:srgbClr val="FF0000"/>
        </a:solidFill>
      </dgm:spPr>
      <dgm:t>
        <a:bodyPr/>
        <a:lstStyle/>
        <a:p>
          <a:r>
            <a:rPr lang="en-US" b="1" dirty="0"/>
            <a:t>Phase 3</a:t>
          </a:r>
        </a:p>
      </dgm:t>
    </dgm:pt>
    <dgm:pt modelId="{BC7E952B-A25B-C849-8A63-A2A0DB111AEC}" type="parTrans" cxnId="{F21BEFAD-4333-AE43-BCA9-EACD70397E10}">
      <dgm:prSet/>
      <dgm:spPr/>
      <dgm:t>
        <a:bodyPr/>
        <a:lstStyle/>
        <a:p>
          <a:endParaRPr lang="en-US"/>
        </a:p>
      </dgm:t>
    </dgm:pt>
    <dgm:pt modelId="{B0B48574-81D9-8C43-889C-C1F82F35F9ED}" type="sibTrans" cxnId="{F21BEFAD-4333-AE43-BCA9-EACD70397E10}">
      <dgm:prSet/>
      <dgm:spPr/>
      <dgm:t>
        <a:bodyPr/>
        <a:lstStyle/>
        <a:p>
          <a:endParaRPr lang="en-US"/>
        </a:p>
      </dgm:t>
    </dgm:pt>
    <dgm:pt modelId="{00F69D2D-6C06-614B-B02A-E593128C26C0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1" dirty="0"/>
            <a:t>Phase 2</a:t>
          </a:r>
        </a:p>
      </dgm:t>
    </dgm:pt>
    <dgm:pt modelId="{55CA3417-585A-C649-8DD8-92B5E40B4177}" type="parTrans" cxnId="{6E50EAE6-E361-6D4D-B780-ADF1E83B2256}">
      <dgm:prSet/>
      <dgm:spPr/>
      <dgm:t>
        <a:bodyPr/>
        <a:lstStyle/>
        <a:p>
          <a:endParaRPr lang="en-US"/>
        </a:p>
      </dgm:t>
    </dgm:pt>
    <dgm:pt modelId="{CC20B2A9-7F72-0D4F-B45D-9A391A330CE3}" type="sibTrans" cxnId="{6E50EAE6-E361-6D4D-B780-ADF1E83B2256}">
      <dgm:prSet/>
      <dgm:spPr/>
      <dgm:t>
        <a:bodyPr/>
        <a:lstStyle/>
        <a:p>
          <a:endParaRPr lang="en-US"/>
        </a:p>
      </dgm:t>
    </dgm:pt>
    <dgm:pt modelId="{65B24DDF-FDFB-E14A-8D3A-4B9798C5779F}" type="pres">
      <dgm:prSet presAssocID="{BD166B05-E467-524F-8446-48A553925DCF}" presName="Name0" presStyleCnt="0">
        <dgm:presLayoutVars>
          <dgm:dir/>
          <dgm:animLvl val="lvl"/>
          <dgm:resizeHandles val="exact"/>
        </dgm:presLayoutVars>
      </dgm:prSet>
      <dgm:spPr/>
    </dgm:pt>
    <dgm:pt modelId="{3E2B3387-F48E-3442-A7C6-C5ABAEABBD1A}" type="pres">
      <dgm:prSet presAssocID="{B7BCA60C-20F3-AB4A-8358-5147A02401DC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46A8D8F1-64A4-DE43-BB74-3C2450D286C0}" type="pres">
      <dgm:prSet presAssocID="{5335DB55-C4A0-3D4D-8B42-D09ADE19E7BB}" presName="parTxOnlySpace" presStyleCnt="0"/>
      <dgm:spPr/>
    </dgm:pt>
    <dgm:pt modelId="{9B5F4D6B-348D-FA43-B72B-D0695BE6C887}" type="pres">
      <dgm:prSet presAssocID="{8D7035C0-766D-4F4D-84E7-F70C691F19CD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29664405-91E1-6946-8487-B67F9AF85129}" type="pres">
      <dgm:prSet presAssocID="{E38BBE92-3A35-574D-B4EC-C88905B1C401}" presName="parTxOnlySpace" presStyleCnt="0"/>
      <dgm:spPr/>
    </dgm:pt>
    <dgm:pt modelId="{C2DEC294-FD9C-134F-8D31-010ABCC2FAC9}" type="pres">
      <dgm:prSet presAssocID="{C9961F1E-89B6-3946-A083-4CE3E22903E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216C3D78-04BA-8E41-A795-AE53DB98F4B2}" type="pres">
      <dgm:prSet presAssocID="{74DF840C-9BCB-4246-ABAC-DA8A1F1A38D0}" presName="parTxOnlySpace" presStyleCnt="0"/>
      <dgm:spPr/>
    </dgm:pt>
    <dgm:pt modelId="{9EE6FC1D-29F6-5949-9DA5-C5EAD4B92191}" type="pres">
      <dgm:prSet presAssocID="{00F69D2D-6C06-614B-B02A-E593128C26C0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9D4113FE-CEC3-E545-A0BC-A26EF747446D}" type="pres">
      <dgm:prSet presAssocID="{CC20B2A9-7F72-0D4F-B45D-9A391A330CE3}" presName="parTxOnlySpace" presStyleCnt="0"/>
      <dgm:spPr/>
    </dgm:pt>
    <dgm:pt modelId="{E05BF1DA-74C0-ED43-A866-0A4409DB7AFC}" type="pres">
      <dgm:prSet presAssocID="{0AEBF7FB-02B1-A641-8D97-38F8CC45B768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0EAC06F8-B59F-2C4D-972B-E42FD31BB76A}" type="pres">
      <dgm:prSet presAssocID="{B0B48574-81D9-8C43-889C-C1F82F35F9ED}" presName="parTxOnlySpace" presStyleCnt="0"/>
      <dgm:spPr/>
    </dgm:pt>
    <dgm:pt modelId="{27B48FAD-310D-5D42-9F86-88642AF08259}" type="pres">
      <dgm:prSet presAssocID="{3AF78145-9DE2-2F44-B18A-959B8B60E58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2FEF8501-12F8-CC43-B522-4E2F839090EB}" type="presOf" srcId="{0AEBF7FB-02B1-A641-8D97-38F8CC45B768}" destId="{E05BF1DA-74C0-ED43-A866-0A4409DB7AFC}" srcOrd="0" destOrd="0" presId="urn:microsoft.com/office/officeart/2005/8/layout/chevron1"/>
    <dgm:cxn modelId="{88086A1E-C4E6-FC4A-A7E4-9E18CAAA4553}" srcId="{BD166B05-E467-524F-8446-48A553925DCF}" destId="{C9961F1E-89B6-3946-A083-4CE3E22903E5}" srcOrd="2" destOrd="0" parTransId="{EEF5968A-9458-A44C-85AA-A7CE5527B54B}" sibTransId="{74DF840C-9BCB-4246-ABAC-DA8A1F1A38D0}"/>
    <dgm:cxn modelId="{DA8C0D42-6A9B-CB48-86A9-048F5EB42347}" type="presOf" srcId="{C9961F1E-89B6-3946-A083-4CE3E22903E5}" destId="{C2DEC294-FD9C-134F-8D31-010ABCC2FAC9}" srcOrd="0" destOrd="0" presId="urn:microsoft.com/office/officeart/2005/8/layout/chevron1"/>
    <dgm:cxn modelId="{C028024C-360B-AF45-BD5C-613F695AB904}" srcId="{BD166B05-E467-524F-8446-48A553925DCF}" destId="{8D7035C0-766D-4F4D-84E7-F70C691F19CD}" srcOrd="1" destOrd="0" parTransId="{9BA0C253-944A-4E41-B50D-666EA54118DF}" sibTransId="{E38BBE92-3A35-574D-B4EC-C88905B1C401}"/>
    <dgm:cxn modelId="{9B5AAA88-69AB-114B-9E95-01142A6D5A05}" type="presOf" srcId="{8D7035C0-766D-4F4D-84E7-F70C691F19CD}" destId="{9B5F4D6B-348D-FA43-B72B-D0695BE6C887}" srcOrd="0" destOrd="0" presId="urn:microsoft.com/office/officeart/2005/8/layout/chevron1"/>
    <dgm:cxn modelId="{F21BEFAD-4333-AE43-BCA9-EACD70397E10}" srcId="{BD166B05-E467-524F-8446-48A553925DCF}" destId="{0AEBF7FB-02B1-A641-8D97-38F8CC45B768}" srcOrd="4" destOrd="0" parTransId="{BC7E952B-A25B-C849-8A63-A2A0DB111AEC}" sibTransId="{B0B48574-81D9-8C43-889C-C1F82F35F9ED}"/>
    <dgm:cxn modelId="{273DE6B4-07F7-2743-8BF8-CFFB607CEE97}" type="presOf" srcId="{3AF78145-9DE2-2F44-B18A-959B8B60E583}" destId="{27B48FAD-310D-5D42-9F86-88642AF08259}" srcOrd="0" destOrd="0" presId="urn:microsoft.com/office/officeart/2005/8/layout/chevron1"/>
    <dgm:cxn modelId="{5AA339C9-38BA-984C-95B8-603DD7CF80FC}" type="presOf" srcId="{00F69D2D-6C06-614B-B02A-E593128C26C0}" destId="{9EE6FC1D-29F6-5949-9DA5-C5EAD4B92191}" srcOrd="0" destOrd="0" presId="urn:microsoft.com/office/officeart/2005/8/layout/chevron1"/>
    <dgm:cxn modelId="{C599A0D1-3D8E-6E4F-BBDB-183C8310D58B}" srcId="{BD166B05-E467-524F-8446-48A553925DCF}" destId="{3AF78145-9DE2-2F44-B18A-959B8B60E583}" srcOrd="5" destOrd="0" parTransId="{C3759336-D638-DC4A-9278-81731BBC1806}" sibTransId="{47569DEC-FB3D-A445-BE14-96B41B26D32D}"/>
    <dgm:cxn modelId="{17595CD5-6881-094D-B01F-553161BEE83F}" type="presOf" srcId="{BD166B05-E467-524F-8446-48A553925DCF}" destId="{65B24DDF-FDFB-E14A-8D3A-4B9798C5779F}" srcOrd="0" destOrd="0" presId="urn:microsoft.com/office/officeart/2005/8/layout/chevron1"/>
    <dgm:cxn modelId="{5FDC95E3-719C-624F-8CC2-80ABEF2E99E0}" type="presOf" srcId="{B7BCA60C-20F3-AB4A-8358-5147A02401DC}" destId="{3E2B3387-F48E-3442-A7C6-C5ABAEABBD1A}" srcOrd="0" destOrd="0" presId="urn:microsoft.com/office/officeart/2005/8/layout/chevron1"/>
    <dgm:cxn modelId="{6E50EAE6-E361-6D4D-B780-ADF1E83B2256}" srcId="{BD166B05-E467-524F-8446-48A553925DCF}" destId="{00F69D2D-6C06-614B-B02A-E593128C26C0}" srcOrd="3" destOrd="0" parTransId="{55CA3417-585A-C649-8DD8-92B5E40B4177}" sibTransId="{CC20B2A9-7F72-0D4F-B45D-9A391A330CE3}"/>
    <dgm:cxn modelId="{50D35AEB-30D9-5C43-8095-EC427AE64DD7}" srcId="{BD166B05-E467-524F-8446-48A553925DCF}" destId="{B7BCA60C-20F3-AB4A-8358-5147A02401DC}" srcOrd="0" destOrd="0" parTransId="{1F725736-FC10-7146-AFC5-89CB73E74089}" sibTransId="{5335DB55-C4A0-3D4D-8B42-D09ADE19E7BB}"/>
    <dgm:cxn modelId="{D162799A-C8E7-8C4A-B789-0B43895610A0}" type="presParOf" srcId="{65B24DDF-FDFB-E14A-8D3A-4B9798C5779F}" destId="{3E2B3387-F48E-3442-A7C6-C5ABAEABBD1A}" srcOrd="0" destOrd="0" presId="urn:microsoft.com/office/officeart/2005/8/layout/chevron1"/>
    <dgm:cxn modelId="{90EEAAB7-7435-9F4E-88AD-B64523CBFE09}" type="presParOf" srcId="{65B24DDF-FDFB-E14A-8D3A-4B9798C5779F}" destId="{46A8D8F1-64A4-DE43-BB74-3C2450D286C0}" srcOrd="1" destOrd="0" presId="urn:microsoft.com/office/officeart/2005/8/layout/chevron1"/>
    <dgm:cxn modelId="{5F38A0E4-1EF1-7C4D-B03A-A47313F83F50}" type="presParOf" srcId="{65B24DDF-FDFB-E14A-8D3A-4B9798C5779F}" destId="{9B5F4D6B-348D-FA43-B72B-D0695BE6C887}" srcOrd="2" destOrd="0" presId="urn:microsoft.com/office/officeart/2005/8/layout/chevron1"/>
    <dgm:cxn modelId="{BD9A7325-04AC-3643-9996-61C069CD3CA9}" type="presParOf" srcId="{65B24DDF-FDFB-E14A-8D3A-4B9798C5779F}" destId="{29664405-91E1-6946-8487-B67F9AF85129}" srcOrd="3" destOrd="0" presId="urn:microsoft.com/office/officeart/2005/8/layout/chevron1"/>
    <dgm:cxn modelId="{5EE7B780-9F80-8D47-BED6-2DF090438A47}" type="presParOf" srcId="{65B24DDF-FDFB-E14A-8D3A-4B9798C5779F}" destId="{C2DEC294-FD9C-134F-8D31-010ABCC2FAC9}" srcOrd="4" destOrd="0" presId="urn:microsoft.com/office/officeart/2005/8/layout/chevron1"/>
    <dgm:cxn modelId="{CDB6CF88-CC10-D147-B322-CF2BAACD2B04}" type="presParOf" srcId="{65B24DDF-FDFB-E14A-8D3A-4B9798C5779F}" destId="{216C3D78-04BA-8E41-A795-AE53DB98F4B2}" srcOrd="5" destOrd="0" presId="urn:microsoft.com/office/officeart/2005/8/layout/chevron1"/>
    <dgm:cxn modelId="{C141758D-9F86-A042-9630-CEDAAEBE97F3}" type="presParOf" srcId="{65B24DDF-FDFB-E14A-8D3A-4B9798C5779F}" destId="{9EE6FC1D-29F6-5949-9DA5-C5EAD4B92191}" srcOrd="6" destOrd="0" presId="urn:microsoft.com/office/officeart/2005/8/layout/chevron1"/>
    <dgm:cxn modelId="{4E9084F8-DBBC-0449-9A85-1C43E2A374B5}" type="presParOf" srcId="{65B24DDF-FDFB-E14A-8D3A-4B9798C5779F}" destId="{9D4113FE-CEC3-E545-A0BC-A26EF747446D}" srcOrd="7" destOrd="0" presId="urn:microsoft.com/office/officeart/2005/8/layout/chevron1"/>
    <dgm:cxn modelId="{549B08A5-7F78-B64C-9240-5445F226280D}" type="presParOf" srcId="{65B24DDF-FDFB-E14A-8D3A-4B9798C5779F}" destId="{E05BF1DA-74C0-ED43-A866-0A4409DB7AFC}" srcOrd="8" destOrd="0" presId="urn:microsoft.com/office/officeart/2005/8/layout/chevron1"/>
    <dgm:cxn modelId="{68FCDC1C-2EF3-BE4D-AB97-3ED7D723C58E}" type="presParOf" srcId="{65B24DDF-FDFB-E14A-8D3A-4B9798C5779F}" destId="{0EAC06F8-B59F-2C4D-972B-E42FD31BB76A}" srcOrd="9" destOrd="0" presId="urn:microsoft.com/office/officeart/2005/8/layout/chevron1"/>
    <dgm:cxn modelId="{3B406A03-1E84-5844-8C9B-10B7B7BECDAD}" type="presParOf" srcId="{65B24DDF-FDFB-E14A-8D3A-4B9798C5779F}" destId="{27B48FAD-310D-5D42-9F86-88642AF08259}" srcOrd="10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2B3387-F48E-3442-A7C6-C5ABAEABBD1A}">
      <dsp:nvSpPr>
        <dsp:cNvPr id="0" name=""/>
        <dsp:cNvSpPr/>
      </dsp:nvSpPr>
      <dsp:spPr>
        <a:xfrm>
          <a:off x="4018" y="1964015"/>
          <a:ext cx="1494829" cy="597931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rgbClr val="000090"/>
              </a:solidFill>
            </a:rPr>
            <a:t>Basic science</a:t>
          </a:r>
        </a:p>
      </dsp:txBody>
      <dsp:txXfrm>
        <a:off x="302984" y="1964015"/>
        <a:ext cx="896898" cy="597931"/>
      </dsp:txXfrm>
    </dsp:sp>
    <dsp:sp modelId="{9B5F4D6B-348D-FA43-B72B-D0695BE6C887}">
      <dsp:nvSpPr>
        <dsp:cNvPr id="0" name=""/>
        <dsp:cNvSpPr/>
      </dsp:nvSpPr>
      <dsp:spPr>
        <a:xfrm>
          <a:off x="1349365" y="1964015"/>
          <a:ext cx="1494829" cy="597931"/>
        </a:xfrm>
        <a:prstGeom prst="chevron">
          <a:avLst/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Pre-clinical</a:t>
          </a:r>
        </a:p>
      </dsp:txBody>
      <dsp:txXfrm>
        <a:off x="1648331" y="1964015"/>
        <a:ext cx="896898" cy="597931"/>
      </dsp:txXfrm>
    </dsp:sp>
    <dsp:sp modelId="{C2DEC294-FD9C-134F-8D31-010ABCC2FAC9}">
      <dsp:nvSpPr>
        <dsp:cNvPr id="0" name=""/>
        <dsp:cNvSpPr/>
      </dsp:nvSpPr>
      <dsp:spPr>
        <a:xfrm>
          <a:off x="2694711" y="1964015"/>
          <a:ext cx="1494829" cy="597931"/>
        </a:xfrm>
        <a:prstGeom prst="chevron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accent4">
                  <a:lumMod val="75000"/>
                </a:schemeClr>
              </a:solidFill>
            </a:rPr>
            <a:t>Phase 1</a:t>
          </a:r>
        </a:p>
      </dsp:txBody>
      <dsp:txXfrm>
        <a:off x="2993677" y="1964015"/>
        <a:ext cx="896898" cy="597931"/>
      </dsp:txXfrm>
    </dsp:sp>
    <dsp:sp modelId="{9EE6FC1D-29F6-5949-9DA5-C5EAD4B92191}">
      <dsp:nvSpPr>
        <dsp:cNvPr id="0" name=""/>
        <dsp:cNvSpPr/>
      </dsp:nvSpPr>
      <dsp:spPr>
        <a:xfrm>
          <a:off x="4040058" y="1964015"/>
          <a:ext cx="1494829" cy="597931"/>
        </a:xfrm>
        <a:prstGeom prst="chevron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Phase 2</a:t>
          </a:r>
        </a:p>
      </dsp:txBody>
      <dsp:txXfrm>
        <a:off x="4339024" y="1964015"/>
        <a:ext cx="896898" cy="597931"/>
      </dsp:txXfrm>
    </dsp:sp>
    <dsp:sp modelId="{E05BF1DA-74C0-ED43-A866-0A4409DB7AFC}">
      <dsp:nvSpPr>
        <dsp:cNvPr id="0" name=""/>
        <dsp:cNvSpPr/>
      </dsp:nvSpPr>
      <dsp:spPr>
        <a:xfrm>
          <a:off x="5385405" y="1964015"/>
          <a:ext cx="1494829" cy="597931"/>
        </a:xfrm>
        <a:prstGeom prst="chevron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Phase 3</a:t>
          </a:r>
        </a:p>
      </dsp:txBody>
      <dsp:txXfrm>
        <a:off x="5684371" y="1964015"/>
        <a:ext cx="896898" cy="597931"/>
      </dsp:txXfrm>
    </dsp:sp>
    <dsp:sp modelId="{27B48FAD-310D-5D42-9F86-88642AF08259}">
      <dsp:nvSpPr>
        <dsp:cNvPr id="0" name=""/>
        <dsp:cNvSpPr/>
      </dsp:nvSpPr>
      <dsp:spPr>
        <a:xfrm>
          <a:off x="6730751" y="1964015"/>
          <a:ext cx="1494829" cy="597931"/>
        </a:xfrm>
        <a:prstGeom prst="chevron">
          <a:avLst/>
        </a:prstGeom>
        <a:solidFill>
          <a:schemeClr val="accent3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Phase 4</a:t>
          </a:r>
        </a:p>
      </dsp:txBody>
      <dsp:txXfrm>
        <a:off x="7029717" y="1964015"/>
        <a:ext cx="896898" cy="5979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87044-E8F7-AA4A-8EFB-072CE31F4EEB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9391E-B2E9-B94E-9108-86CA918BE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12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0E555D-CCB5-42C6-93FF-582D37C1B0E0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164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D6F96-C26D-CF47-83B6-039375083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61F39-80C1-5F45-841E-7D6027E2A8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537D5-F171-7A42-B9F7-AD459D98B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D0D8-4874-164D-9115-4553AED8675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A9C91-3608-234A-AE72-2A8CDC10B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E7529-B69A-3C45-9DAF-1849A98B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5ABF-D885-484F-9B5E-C203D95D4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5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1366B-ED64-5A41-A715-1F3F9C81E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BFEEA4-E1C5-FE4F-8193-B05FBC7EC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B5F4C-05F2-1D44-9DE7-7E903BAE3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D0D8-4874-164D-9115-4553AED8675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439A9-6223-1B4C-AFC9-26B43DCC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8D46F-20D7-9947-84C7-747B832F2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5ABF-D885-484F-9B5E-C203D95D4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76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356318-ECDA-0941-B480-9B7A352D6D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B793AE-47D5-0449-82FC-94DD5B75E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8DB84-68C9-964B-BFEE-1494A077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D0D8-4874-164D-9115-4553AED8675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FA123-E6E8-C345-B17B-6B67D7361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705BA-0677-5141-A165-3DAF9AA2B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5ABF-D885-484F-9B5E-C203D95D4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8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438B2-44A2-A542-B2AE-6DEE0F416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0B5D3-E40B-7042-862C-66B63E015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B8FEB-D1EC-1E48-8F06-19F1983ED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D0D8-4874-164D-9115-4553AED8675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57C00-36C4-E442-B4E8-6E3EB6BF1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EC723-5368-1047-9101-975A2446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5ABF-D885-484F-9B5E-C203D95D4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91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2B0A5-9C07-AD46-BCDB-8F2678EA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3F61A6-6F89-884C-A7C7-517FE5622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6AAB1-3858-1847-A6C8-4129B0C7D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D0D8-4874-164D-9115-4553AED8675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65568-29B0-234C-BD10-90039DEAB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4DEFD-2CB9-4D45-8C14-009B4FF25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5ABF-D885-484F-9B5E-C203D95D4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25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10196-2CC5-9149-8A53-7BF5EFCEF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58C33-4F3E-0447-AC1A-E80C2524EE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CFEBB2-0197-BE45-A835-21E25C234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2CED0B-CEB7-B048-9468-9F1D63B9E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D0D8-4874-164D-9115-4553AED8675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C5C84C-4EFB-9B4C-B81C-4A24D776C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017DC-16F5-AF42-ADF1-6F521C117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5ABF-D885-484F-9B5E-C203D95D4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14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0A4C8-F204-1B4E-A045-B36D82B02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F15A1-4FD4-F546-9284-49826D4D5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BD4FA2-0CB7-C24D-A2F9-EAA50A4F0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751B02-1079-F842-A3B4-966A54C06A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83FEA7-0556-3143-9CA9-0E753009AC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A9E1C0-8D9C-2840-B14C-9ED269D89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D0D8-4874-164D-9115-4553AED8675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21FDBA-78DD-FA48-B6AB-3B74A3D9B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9F3B2C-1164-BE4D-A315-D55F8C112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5ABF-D885-484F-9B5E-C203D95D4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75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4950-7302-BC4B-8F05-BBEE92A6D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44A7EA-9A46-6543-9125-3BD693726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D0D8-4874-164D-9115-4553AED8675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7E742C-E185-2343-A464-3F412343E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40B1F4-43E2-4F41-969A-C4621546B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5ABF-D885-484F-9B5E-C203D95D4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15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993A25-C63C-EA43-AB8B-1C7720B36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D0D8-4874-164D-9115-4553AED8675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161A8B-83DA-7A45-9E4E-2DB9E7744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4D93B-5C54-BE40-8F7F-0F07366C6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5ABF-D885-484F-9B5E-C203D95D4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61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C0552-FCB9-2A4D-945B-CD3BC4AF1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6784D-F098-6141-8B7E-6FFC0C60F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7B4DA2-690E-4B40-972B-F82E47EFF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B8487-4822-9B47-B972-5E68AE9E2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D0D8-4874-164D-9115-4553AED8675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E29D56-D376-2A42-93E4-87F8DEFEE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C1F55-91FF-734F-AB16-8F98DEDED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5ABF-D885-484F-9B5E-C203D95D4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95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F5CD7-40DF-AC41-9F6E-2C7763251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02B2A6-B6C8-2244-BF64-2E53799A48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61169E-019C-7F41-83C9-EF9BB98BA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46847-ABCB-1440-93CB-FA2EBC495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2D0D8-4874-164D-9115-4553AED8675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9E47E-186F-9049-B396-B865FBE81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ADED7-F290-D94F-9141-EAB04A25D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B5ABF-D885-484F-9B5E-C203D95D4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42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EE2CB9-9A24-4240-B46A-85E057F9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1945D5-0338-5A41-B143-43A64DB8C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1EAFD-EE2B-344F-A97B-39D494FB1F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2D0D8-4874-164D-9115-4553AED8675E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6B82D-0624-0B4B-A62C-DD8DC4CC7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E051D-F5B9-334D-BA30-77763C784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B5ABF-D885-484F-9B5E-C203D95D4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8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12" Type="http://schemas.openxmlformats.org/officeDocument/2006/relationships/image" Target="../media/image7.png"/><Relationship Id="rId2" Type="http://schemas.openxmlformats.org/officeDocument/2006/relationships/diagramData" Target="../diagrams/data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6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tiff"/><Relationship Id="rId7" Type="http://schemas.openxmlformats.org/officeDocument/2006/relationships/image" Target="../media/image20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73CCE5-4D93-9248-9364-7E2244E6A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91" y="304800"/>
            <a:ext cx="906690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1CF28F-F503-614A-AA1A-414C5509C92C}"/>
              </a:ext>
            </a:extLst>
          </p:cNvPr>
          <p:cNvSpPr/>
          <p:nvPr/>
        </p:nvSpPr>
        <p:spPr>
          <a:xfrm>
            <a:off x="674557" y="5936105"/>
            <a:ext cx="584617" cy="284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8526310" y="2722188"/>
            <a:ext cx="738313" cy="2905722"/>
          </a:xfrm>
          <a:prstGeom prst="ellipse">
            <a:avLst/>
          </a:prstGeom>
          <a:solidFill>
            <a:srgbClr val="CCFFCC">
              <a:alpha val="35000"/>
            </a:srgb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5" y="8391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Research portfolio overview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856509" y="202969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07790" y="1723132"/>
            <a:ext cx="21451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Immune ontogeny</a:t>
            </a:r>
          </a:p>
          <a:p>
            <a:r>
              <a:rPr lang="en-US" sz="2000" dirty="0"/>
              <a:t>Epidemiology of ID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73938" y="2512447"/>
            <a:ext cx="159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biomarker-discovery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79830" y="2986204"/>
            <a:ext cx="9829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Malaria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77419" y="4812302"/>
            <a:ext cx="12312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RSV</a:t>
            </a:r>
          </a:p>
          <a:p>
            <a:r>
              <a:rPr lang="en-US" sz="2000" dirty="0" err="1"/>
              <a:t>Meningo</a:t>
            </a:r>
            <a:endParaRPr lang="en-US" sz="2000" dirty="0"/>
          </a:p>
          <a:p>
            <a:r>
              <a:rPr lang="en-US" sz="2000" dirty="0" err="1"/>
              <a:t>Pneumo</a:t>
            </a:r>
            <a:r>
              <a:rPr lang="en-US" sz="2000" dirty="0"/>
              <a:t> </a:t>
            </a:r>
          </a:p>
          <a:p>
            <a:r>
              <a:rPr lang="en-US" sz="2000" dirty="0"/>
              <a:t>Polio</a:t>
            </a:r>
          </a:p>
          <a:p>
            <a:r>
              <a:rPr lang="en-US" sz="2000" dirty="0"/>
              <a:t>Pertussis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32618" y="4704581"/>
            <a:ext cx="6226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HPV</a:t>
            </a:r>
          </a:p>
          <a:p>
            <a:r>
              <a:rPr lang="en-US" sz="2000" dirty="0"/>
              <a:t>MV</a:t>
            </a:r>
          </a:p>
          <a:p>
            <a:r>
              <a:rPr lang="en-US" sz="2000" dirty="0" err="1"/>
              <a:t>PcV</a:t>
            </a:r>
            <a:endParaRPr lang="en-US" sz="2000" dirty="0"/>
          </a:p>
          <a:p>
            <a:r>
              <a:rPr lang="en-US" sz="2000" dirty="0"/>
              <a:t>YF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7046" y="4704581"/>
            <a:ext cx="11128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TB</a:t>
            </a:r>
          </a:p>
          <a:p>
            <a:r>
              <a:rPr lang="en-US" sz="2000" dirty="0" err="1"/>
              <a:t>Pneumo</a:t>
            </a:r>
            <a:r>
              <a:rPr lang="en-US" sz="2000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93361" y="3340148"/>
            <a:ext cx="1630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Vaccine policy</a:t>
            </a:r>
          </a:p>
        </p:txBody>
      </p:sp>
      <p:sp>
        <p:nvSpPr>
          <p:cNvPr id="16" name="Oval 15"/>
          <p:cNvSpPr>
            <a:spLocks/>
          </p:cNvSpPr>
          <p:nvPr/>
        </p:nvSpPr>
        <p:spPr>
          <a:xfrm rot="5400000">
            <a:off x="1914449" y="956586"/>
            <a:ext cx="1282929" cy="2279219"/>
          </a:xfrm>
          <a:prstGeom prst="ellipse">
            <a:avLst/>
          </a:prstGeom>
          <a:solidFill>
            <a:schemeClr val="tx2">
              <a:lumMod val="40000"/>
              <a:lumOff val="60000"/>
              <a:alpha val="41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 rot="5400000">
            <a:off x="3667840" y="1890928"/>
            <a:ext cx="1233829" cy="1950924"/>
          </a:xfrm>
          <a:prstGeom prst="ellipse">
            <a:avLst/>
          </a:prstGeom>
          <a:solidFill>
            <a:schemeClr val="accent4">
              <a:lumMod val="60000"/>
              <a:lumOff val="40000"/>
              <a:alpha val="66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>
            <a:spLocks/>
          </p:cNvSpPr>
          <p:nvPr/>
        </p:nvSpPr>
        <p:spPr>
          <a:xfrm rot="5400000">
            <a:off x="5487948" y="2711189"/>
            <a:ext cx="953291" cy="1435621"/>
          </a:xfrm>
          <a:prstGeom prst="ellipse">
            <a:avLst/>
          </a:prstGeom>
          <a:solidFill>
            <a:schemeClr val="accent4">
              <a:lumMod val="40000"/>
              <a:lumOff val="60000"/>
              <a:alpha val="41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 rot="5400000">
            <a:off x="5983695" y="4317419"/>
            <a:ext cx="1113096" cy="1545182"/>
          </a:xfrm>
          <a:prstGeom prst="ellipse">
            <a:avLst/>
          </a:prstGeom>
          <a:solidFill>
            <a:schemeClr val="accent2">
              <a:lumMod val="75000"/>
              <a:alpha val="35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7209851" y="4594363"/>
            <a:ext cx="1828712" cy="2027737"/>
          </a:xfrm>
          <a:prstGeom prst="ellipse">
            <a:avLst/>
          </a:prstGeom>
          <a:solidFill>
            <a:srgbClr val="FF0000">
              <a:alpha val="41000"/>
            </a:srgb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9264623" y="4546146"/>
            <a:ext cx="1136358" cy="1806286"/>
          </a:xfrm>
          <a:prstGeom prst="ellipse">
            <a:avLst/>
          </a:prstGeom>
          <a:solidFill>
            <a:schemeClr val="accent3">
              <a:lumMod val="75000"/>
              <a:alpha val="25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386712" y="4709883"/>
            <a:ext cx="2196670" cy="1137728"/>
          </a:xfrm>
          <a:prstGeom prst="ellipse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TB Research program</a:t>
            </a:r>
          </a:p>
        </p:txBody>
      </p:sp>
      <p:sp>
        <p:nvSpPr>
          <p:cNvPr id="28" name="Oval 27"/>
          <p:cNvSpPr>
            <a:spLocks/>
          </p:cNvSpPr>
          <p:nvPr/>
        </p:nvSpPr>
        <p:spPr>
          <a:xfrm>
            <a:off x="8146643" y="1414047"/>
            <a:ext cx="2537567" cy="1806286"/>
          </a:xfrm>
          <a:prstGeom prst="ellipse">
            <a:avLst/>
          </a:prstGeom>
          <a:solidFill>
            <a:schemeClr val="tx2">
              <a:lumMod val="40000"/>
              <a:lumOff val="60000"/>
              <a:alpha val="41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Epidemiology of ID post vaccine introduction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776" y="6348587"/>
            <a:ext cx="6727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Currently: 38 externally funded projects, total grant volume : over £ 25 Million </a:t>
            </a:r>
          </a:p>
        </p:txBody>
      </p:sp>
      <p:sp>
        <p:nvSpPr>
          <p:cNvPr id="15" name="Oval 14"/>
          <p:cNvSpPr/>
          <p:nvPr/>
        </p:nvSpPr>
        <p:spPr>
          <a:xfrm>
            <a:off x="1336042" y="2643915"/>
            <a:ext cx="2279218" cy="914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Systems</a:t>
            </a:r>
          </a:p>
          <a:p>
            <a:pPr algn="ctr"/>
            <a:r>
              <a:rPr lang="en-US" sz="2000" dirty="0" err="1"/>
              <a:t>Vaccinology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61F3B8-8429-F147-87AC-FC4691F02894}"/>
              </a:ext>
            </a:extLst>
          </p:cNvPr>
          <p:cNvSpPr txBox="1"/>
          <p:nvPr/>
        </p:nvSpPr>
        <p:spPr>
          <a:xfrm>
            <a:off x="10478099" y="3340147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Vaccine </a:t>
            </a:r>
          </a:p>
          <a:p>
            <a:r>
              <a:rPr lang="en-US" dirty="0"/>
              <a:t>confidence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AE907B0-94D1-8D4F-8D02-1FA49B3ACB5D}"/>
              </a:ext>
            </a:extLst>
          </p:cNvPr>
          <p:cNvGrpSpPr/>
          <p:nvPr/>
        </p:nvGrpSpPr>
        <p:grpSpPr>
          <a:xfrm>
            <a:off x="5609886" y="412797"/>
            <a:ext cx="2244014" cy="1687380"/>
            <a:chOff x="5609886" y="412797"/>
            <a:chExt cx="2244014" cy="168738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46A64B1-19C1-F44A-9D1F-334E7C4C3F97}"/>
                </a:ext>
              </a:extLst>
            </p:cNvPr>
            <p:cNvSpPr/>
            <p:nvPr/>
          </p:nvSpPr>
          <p:spPr>
            <a:xfrm>
              <a:off x="5609886" y="1176847"/>
              <a:ext cx="140455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/>
                <a:t>COVID-19:</a:t>
              </a:r>
            </a:p>
            <a:p>
              <a:pPr algn="ctr"/>
              <a:r>
                <a:rPr lang="en-US" dirty="0" err="1"/>
                <a:t>TransVir</a:t>
              </a:r>
              <a:endParaRPr lang="en-US" dirty="0"/>
            </a:p>
            <a:p>
              <a:pPr algn="ctr"/>
              <a:r>
                <a:rPr lang="en-US" dirty="0" err="1"/>
                <a:t>ImmunoStaff</a:t>
              </a:r>
              <a:endParaRPr lang="en-US" dirty="0"/>
            </a:p>
          </p:txBody>
        </p:sp>
        <p:pic>
          <p:nvPicPr>
            <p:cNvPr id="39" name="Picture 38" descr="A picture containing indoor, floor, decorated&#10;&#10;Description automatically generated">
              <a:extLst>
                <a:ext uri="{FF2B5EF4-FFF2-40B4-BE49-F238E27FC236}">
                  <a16:creationId xmlns:a16="http://schemas.microsoft.com/office/drawing/2014/main" id="{C4671DA8-FB44-C44D-84DE-E23A0050D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79861" y="412797"/>
              <a:ext cx="774039" cy="1032052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F88EA47-7F0C-0B46-AEF6-3962F252A303}"/>
              </a:ext>
            </a:extLst>
          </p:cNvPr>
          <p:cNvGrpSpPr/>
          <p:nvPr/>
        </p:nvGrpSpPr>
        <p:grpSpPr>
          <a:xfrm>
            <a:off x="736770" y="249197"/>
            <a:ext cx="10966736" cy="6492977"/>
            <a:chOff x="736770" y="249197"/>
            <a:chExt cx="10966736" cy="6492977"/>
          </a:xfrm>
        </p:grpSpPr>
        <p:pic>
          <p:nvPicPr>
            <p:cNvPr id="25" name="Picture 2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841E162-4222-F547-9BA3-FCA6C8251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95664" y="4024039"/>
              <a:ext cx="807842" cy="1018845"/>
            </a:xfrm>
            <a:prstGeom prst="rect">
              <a:avLst/>
            </a:prstGeom>
          </p:spPr>
        </p:pic>
        <p:pic>
          <p:nvPicPr>
            <p:cNvPr id="27" name="Picture 26" descr="A picture containing person, indoor, wall, person&#10;&#10;Description automatically generated">
              <a:extLst>
                <a:ext uri="{FF2B5EF4-FFF2-40B4-BE49-F238E27FC236}">
                  <a16:creationId xmlns:a16="http://schemas.microsoft.com/office/drawing/2014/main" id="{511727D0-182B-3243-A91B-D7162CE97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99980" y="5412467"/>
              <a:ext cx="869788" cy="812753"/>
            </a:xfrm>
            <a:prstGeom prst="rect">
              <a:avLst/>
            </a:prstGeom>
          </p:spPr>
        </p:pic>
        <p:pic>
          <p:nvPicPr>
            <p:cNvPr id="31" name="Picture 30" descr="A person in a suit&#10;&#10;Description automatically generated with low confidence">
              <a:extLst>
                <a:ext uri="{FF2B5EF4-FFF2-40B4-BE49-F238E27FC236}">
                  <a16:creationId xmlns:a16="http://schemas.microsoft.com/office/drawing/2014/main" id="{EBB922DD-0946-DD47-82C2-69D327708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24207" y="2709160"/>
              <a:ext cx="649216" cy="646331"/>
            </a:xfrm>
            <a:prstGeom prst="rect">
              <a:avLst/>
            </a:prstGeom>
          </p:spPr>
        </p:pic>
        <p:pic>
          <p:nvPicPr>
            <p:cNvPr id="33" name="Picture 32" descr="A picture containing text, person, person, wearing&#10;&#10;Description automatically generated">
              <a:extLst>
                <a:ext uri="{FF2B5EF4-FFF2-40B4-BE49-F238E27FC236}">
                  <a16:creationId xmlns:a16="http://schemas.microsoft.com/office/drawing/2014/main" id="{E0C9C439-1986-9B4F-BDF5-C98463C9A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963047" y="249197"/>
              <a:ext cx="714039" cy="818532"/>
            </a:xfrm>
            <a:prstGeom prst="rect">
              <a:avLst/>
            </a:prstGeom>
          </p:spPr>
        </p:pic>
        <p:pic>
          <p:nvPicPr>
            <p:cNvPr id="38" name="Picture 37" descr="A close-up of a person smiling&#10;&#10;Description automatically generated">
              <a:extLst>
                <a:ext uri="{FF2B5EF4-FFF2-40B4-BE49-F238E27FC236}">
                  <a16:creationId xmlns:a16="http://schemas.microsoft.com/office/drawing/2014/main" id="{B687DBB3-2C54-0D4D-AD70-306718F2A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638453" y="5818843"/>
              <a:ext cx="869335" cy="92333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27E4FE5-487A-E244-87BD-53241FF6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95022" y="5412467"/>
              <a:ext cx="770673" cy="842235"/>
            </a:xfrm>
            <a:prstGeom prst="rect">
              <a:avLst/>
            </a:prstGeom>
          </p:spPr>
        </p:pic>
        <p:pic>
          <p:nvPicPr>
            <p:cNvPr id="44" name="Picture 43" descr="A person with a beard&#10;&#10;Description automatically generated with medium confidence">
              <a:extLst>
                <a:ext uri="{FF2B5EF4-FFF2-40B4-BE49-F238E27FC236}">
                  <a16:creationId xmlns:a16="http://schemas.microsoft.com/office/drawing/2014/main" id="{B9D6001C-DC2D-6942-AD2A-188749F4D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36770" y="2167269"/>
              <a:ext cx="786696" cy="953291"/>
            </a:xfrm>
            <a:prstGeom prst="rect">
              <a:avLst/>
            </a:prstGeom>
          </p:spPr>
        </p:pic>
        <p:pic>
          <p:nvPicPr>
            <p:cNvPr id="46" name="Picture 45" descr="A person with a mustache&#10;&#10;Description automatically generated with low confidence">
              <a:extLst>
                <a:ext uri="{FF2B5EF4-FFF2-40B4-BE49-F238E27FC236}">
                  <a16:creationId xmlns:a16="http://schemas.microsoft.com/office/drawing/2014/main" id="{92104EDF-8B4C-2C4A-87B8-DE568F132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675768" y="1325225"/>
              <a:ext cx="828455" cy="953291"/>
            </a:xfrm>
            <a:prstGeom prst="rect">
              <a:avLst/>
            </a:prstGeom>
          </p:spPr>
        </p:pic>
        <p:pic>
          <p:nvPicPr>
            <p:cNvPr id="55" name="Picture 54" descr="A person wearing a helmet&#10;&#10;Description automatically generated with medium confidence">
              <a:extLst>
                <a:ext uri="{FF2B5EF4-FFF2-40B4-BE49-F238E27FC236}">
                  <a16:creationId xmlns:a16="http://schemas.microsoft.com/office/drawing/2014/main" id="{83550E4D-9293-7343-9B36-0E61C783E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272168" y="5278747"/>
              <a:ext cx="785218" cy="895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879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B2A0DD-B0CF-8B44-A630-BA16B6DAE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6" y="801121"/>
            <a:ext cx="8168821" cy="5905347"/>
          </a:xfrm>
          <a:prstGeom prst="rect">
            <a:avLst/>
          </a:prstGeom>
        </p:spPr>
      </p:pic>
      <p:pic>
        <p:nvPicPr>
          <p:cNvPr id="5" name="Picture 4" descr="A picture containing person, person, suit, clothing&#10;&#10;Description automatically generated">
            <a:extLst>
              <a:ext uri="{FF2B5EF4-FFF2-40B4-BE49-F238E27FC236}">
                <a16:creationId xmlns:a16="http://schemas.microsoft.com/office/drawing/2014/main" id="{18B308B2-5750-F948-A8B4-0F2E07BC3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455" y="367517"/>
            <a:ext cx="956778" cy="9797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BCFA34-BB97-1A4B-8AF1-C61B47423C68}"/>
              </a:ext>
            </a:extLst>
          </p:cNvPr>
          <p:cNvSpPr txBox="1"/>
          <p:nvPr/>
        </p:nvSpPr>
        <p:spPr>
          <a:xfrm>
            <a:off x="8926357" y="1905154"/>
            <a:ext cx="2200026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Funders:</a:t>
            </a:r>
          </a:p>
          <a:p>
            <a:endParaRPr lang="en-US" dirty="0"/>
          </a:p>
          <a:p>
            <a:r>
              <a:rPr lang="en-US" dirty="0"/>
              <a:t>UKRI/JGHT</a:t>
            </a:r>
          </a:p>
          <a:p>
            <a:endParaRPr lang="en-US" dirty="0"/>
          </a:p>
          <a:p>
            <a:r>
              <a:rPr lang="en-US" dirty="0"/>
              <a:t>NIH/BMGF</a:t>
            </a:r>
          </a:p>
          <a:p>
            <a:endParaRPr lang="en-US" dirty="0"/>
          </a:p>
          <a:p>
            <a:r>
              <a:rPr lang="en-US" dirty="0"/>
              <a:t>PATH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PATH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JGHT, </a:t>
            </a:r>
            <a:r>
              <a:rPr lang="en-US" dirty="0" err="1"/>
              <a:t>Wellcome</a:t>
            </a:r>
            <a:r>
              <a:rPr lang="en-US" dirty="0"/>
              <a:t> Trust</a:t>
            </a:r>
          </a:p>
          <a:p>
            <a:endParaRPr lang="en-US" dirty="0"/>
          </a:p>
          <a:p>
            <a:r>
              <a:rPr lang="en-US" dirty="0"/>
              <a:t>PATH</a:t>
            </a:r>
          </a:p>
        </p:txBody>
      </p:sp>
      <p:pic>
        <p:nvPicPr>
          <p:cNvPr id="7" name="Content Placeholder 4" descr="A picture containing text, person, child, little&#10;&#10;Description automatically generated">
            <a:extLst>
              <a:ext uri="{FF2B5EF4-FFF2-40B4-BE49-F238E27FC236}">
                <a16:creationId xmlns:a16="http://schemas.microsoft.com/office/drawing/2014/main" id="{B5CF7884-299A-2C4F-BC9F-BAA0AC25F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005" y="97284"/>
            <a:ext cx="1291015" cy="16717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8CAD242-C367-B94B-B035-D107DB5D1637}"/>
              </a:ext>
            </a:extLst>
          </p:cNvPr>
          <p:cNvSpPr/>
          <p:nvPr/>
        </p:nvSpPr>
        <p:spPr>
          <a:xfrm>
            <a:off x="5655709" y="260916"/>
            <a:ext cx="351779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Over the last 5 years, we enrolled over 13,000 participants</a:t>
            </a:r>
          </a:p>
          <a:p>
            <a:pPr algn="ctr"/>
            <a:r>
              <a:rPr lang="en-GB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into Phase I</a:t>
            </a:r>
            <a:r>
              <a:rPr lang="en-GB" b="1" i="1" dirty="0">
                <a:solidFill>
                  <a:srgbClr val="7030A0"/>
                </a:solidFill>
                <a:latin typeface="_-≈e'3"/>
                <a:ea typeface="Calibri" panose="020F0502020204030204" pitchFamily="34" charset="0"/>
                <a:cs typeface="_-≈e'3"/>
              </a:rPr>
              <a:t>‐</a:t>
            </a:r>
            <a:r>
              <a:rPr lang="en-GB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 vaccine</a:t>
            </a:r>
            <a:r>
              <a:rPr lang="en-GB" sz="20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trials, </a:t>
            </a:r>
          </a:p>
          <a:p>
            <a:pPr algn="ctr"/>
            <a:r>
              <a:rPr lang="en-GB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consistently achieving </a:t>
            </a:r>
          </a:p>
          <a:p>
            <a:pPr algn="ctr"/>
            <a:r>
              <a:rPr lang="en-GB" b="1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follow up rates of above 95% </a:t>
            </a:r>
            <a:endParaRPr lang="en-US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93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72243" y="6029103"/>
            <a:ext cx="58050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Understanding immune responses to optimize </a:t>
            </a:r>
          </a:p>
          <a:p>
            <a:pPr algn="ctr"/>
            <a:r>
              <a:rPr lang="en-US" sz="2000" dirty="0"/>
              <a:t>vaccine design and development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9613237" y="1317829"/>
            <a:ext cx="24661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Strengthen evidence- based development </a:t>
            </a:r>
          </a:p>
          <a:p>
            <a:pPr algn="ctr"/>
            <a:r>
              <a:rPr lang="en-US" sz="2000" dirty="0"/>
              <a:t>and delivery of vaccines across </a:t>
            </a:r>
          </a:p>
          <a:p>
            <a:pPr algn="ctr"/>
            <a:r>
              <a:rPr lang="en-US" sz="2000" dirty="0"/>
              <a:t>all ages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32431" y="402229"/>
            <a:ext cx="7939790" cy="5626874"/>
            <a:chOff x="98637" y="101940"/>
            <a:chExt cx="8988338" cy="6666675"/>
          </a:xfrm>
        </p:grpSpPr>
        <p:sp>
          <p:nvSpPr>
            <p:cNvPr id="11" name="Rectangle 10"/>
            <p:cNvSpPr/>
            <p:nvPr/>
          </p:nvSpPr>
          <p:spPr>
            <a:xfrm>
              <a:off x="1516551" y="4837416"/>
              <a:ext cx="2482708" cy="85720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Host responses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123162" y="4780223"/>
              <a:ext cx="2582889" cy="914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Pathogen detection 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 rot="7211992">
              <a:off x="2637885" y="4135139"/>
              <a:ext cx="978408" cy="28336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Arrow 13"/>
            <p:cNvSpPr/>
            <p:nvPr/>
          </p:nvSpPr>
          <p:spPr>
            <a:xfrm rot="4140505">
              <a:off x="5584963" y="4059815"/>
              <a:ext cx="978408" cy="3154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4141230" y="5227491"/>
              <a:ext cx="981932" cy="0"/>
            </a:xfrm>
            <a:prstGeom prst="straightConnector1">
              <a:avLst/>
            </a:prstGeom>
            <a:ln w="76200" cmpd="sng"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677666" y="4066688"/>
              <a:ext cx="1830279" cy="8013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Host/pathogen </a:t>
              </a:r>
            </a:p>
            <a:p>
              <a:pPr algn="ctr"/>
              <a:r>
                <a:rPr lang="en-US" sz="1600" dirty="0"/>
                <a:t>interactions</a:t>
              </a:r>
            </a:p>
          </p:txBody>
        </p:sp>
        <p:sp>
          <p:nvSpPr>
            <p:cNvPr id="17" name="Curved Right Arrow 16"/>
            <p:cNvSpPr/>
            <p:nvPr/>
          </p:nvSpPr>
          <p:spPr>
            <a:xfrm rot="9218259">
              <a:off x="7640178" y="2750376"/>
              <a:ext cx="553973" cy="2077191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62952" y="3391619"/>
              <a:ext cx="1969837" cy="13918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Potential </a:t>
              </a:r>
            </a:p>
            <a:p>
              <a:r>
                <a:rPr lang="en-US" sz="2000" dirty="0"/>
                <a:t>Impact of a </a:t>
              </a:r>
            </a:p>
            <a:p>
              <a:r>
                <a:rPr lang="en-US" sz="2000" dirty="0"/>
                <a:t>given vaccine</a:t>
              </a:r>
            </a:p>
          </p:txBody>
        </p:sp>
        <p:sp>
          <p:nvSpPr>
            <p:cNvPr id="19" name="Curved Left Arrow 18"/>
            <p:cNvSpPr/>
            <p:nvPr/>
          </p:nvSpPr>
          <p:spPr>
            <a:xfrm rot="12888207">
              <a:off x="1223408" y="2596235"/>
              <a:ext cx="586284" cy="2079817"/>
            </a:xfrm>
            <a:prstGeom prst="curved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93408" y="3301978"/>
              <a:ext cx="1644227" cy="13918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err="1"/>
                <a:t>Optimising</a:t>
              </a:r>
              <a:endParaRPr lang="en-US" sz="2000" dirty="0"/>
            </a:p>
            <a:p>
              <a:pPr algn="ctr"/>
              <a:r>
                <a:rPr lang="en-US" sz="2000" dirty="0"/>
                <a:t> host</a:t>
              </a:r>
            </a:p>
            <a:p>
              <a:pPr algn="ctr"/>
              <a:r>
                <a:rPr lang="en-US" sz="2000" dirty="0"/>
                <a:t>responses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98637" y="118272"/>
              <a:ext cx="8988338" cy="6650343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Up Arrow 21"/>
            <p:cNvSpPr/>
            <p:nvPr/>
          </p:nvSpPr>
          <p:spPr>
            <a:xfrm>
              <a:off x="4672949" y="1707563"/>
              <a:ext cx="211492" cy="579463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51547" y="751510"/>
              <a:ext cx="3892253" cy="87045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r>
                <a:rPr lang="en-US" dirty="0"/>
                <a:t>Safety, immunogenicity, efficacy, policy</a:t>
              </a:r>
            </a:p>
            <a:p>
              <a:pPr algn="ctr"/>
              <a:endParaRPr lang="en-US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3127089" y="2698983"/>
              <a:ext cx="3190662" cy="120598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Clinical Vaccine trials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501438" y="2552101"/>
              <a:ext cx="834302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4140666" y="101940"/>
              <a:ext cx="1311199" cy="548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8000"/>
                  </a:solidFill>
                </a:rPr>
                <a:t>Delivery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141230" y="6119045"/>
              <a:ext cx="1500091" cy="5482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2">
                      <a:lumMod val="75000"/>
                    </a:schemeClr>
                  </a:solidFill>
                </a:rPr>
                <a:t>Discovery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FC4DB92-14E4-AC40-9EC7-6E767A09B7BB}"/>
              </a:ext>
            </a:extLst>
          </p:cNvPr>
          <p:cNvSpPr/>
          <p:nvPr/>
        </p:nvSpPr>
        <p:spPr>
          <a:xfrm>
            <a:off x="340470" y="216570"/>
            <a:ext cx="31718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Theme Objectives</a:t>
            </a:r>
          </a:p>
        </p:txBody>
      </p:sp>
    </p:spTree>
    <p:extLst>
      <p:ext uri="{BB962C8B-B14F-4D97-AF65-F5344CB8AC3E}">
        <p14:creationId xmlns:p14="http://schemas.microsoft.com/office/powerpoint/2010/main" val="1141415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290" y="-99906"/>
            <a:ext cx="9833775" cy="1143000"/>
          </a:xfrm>
        </p:spPr>
        <p:txBody>
          <a:bodyPr>
            <a:normAutofit/>
          </a:bodyPr>
          <a:lstStyle/>
          <a:p>
            <a:r>
              <a:rPr lang="en-GB" sz="3200" b="1" dirty="0"/>
              <a:t>Policy Impact of recent vaccine trials and advocacy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15" y="1128367"/>
            <a:ext cx="4821865" cy="22221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332" y="2395740"/>
            <a:ext cx="5181600" cy="215036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07006" y="4145925"/>
            <a:ext cx="6132099" cy="2174706"/>
            <a:chOff x="1212111" y="5227087"/>
            <a:chExt cx="5550343" cy="157286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2111" y="5227087"/>
              <a:ext cx="4572000" cy="14033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2" name="Rectangle 21"/>
            <p:cNvSpPr/>
            <p:nvPr/>
          </p:nvSpPr>
          <p:spPr>
            <a:xfrm>
              <a:off x="2796509" y="6633004"/>
              <a:ext cx="3965945" cy="16695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rgbClr val="C22049"/>
                  </a:solidFill>
                  <a:latin typeface="Helvetica" charset="0"/>
                </a:rPr>
                <a:t>Lancet Glob Health 2016; 4: e534–47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984" y="1065455"/>
            <a:ext cx="3873437" cy="49547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32E2939-8287-D74C-892E-3547B0301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424" y="2395740"/>
            <a:ext cx="7535372" cy="3061724"/>
          </a:xfrm>
          <a:prstGeom prst="rect">
            <a:avLst/>
          </a:prstGeom>
        </p:spPr>
      </p:pic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78036292-0A34-7D40-99D9-7390538DE3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348" y="3526976"/>
            <a:ext cx="4347076" cy="2958764"/>
          </a:xfrm>
          <a:prstGeom prst="rect">
            <a:avLst/>
          </a:prstGeom>
        </p:spPr>
      </p:pic>
      <p:pic>
        <p:nvPicPr>
          <p:cNvPr id="13" name="Picture 1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36570BC-3C69-BA4B-99B9-51AB6EE9A2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4322" y="3909933"/>
            <a:ext cx="5958419" cy="24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2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tcorrah\AppData\Local\Microsoft\Windows\Temporary Internet Files\Content.Outlook\QF291PBP\v car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819" y="1551709"/>
            <a:ext cx="3291248" cy="4673962"/>
          </a:xfrm>
          <a:prstGeom prst="rect">
            <a:avLst/>
          </a:prstGeom>
          <a:noFill/>
        </p:spPr>
      </p:pic>
      <p:sp>
        <p:nvSpPr>
          <p:cNvPr id="5" name="Right Arrow 4"/>
          <p:cNvSpPr/>
          <p:nvPr/>
        </p:nvSpPr>
        <p:spPr>
          <a:xfrm>
            <a:off x="843995" y="1443220"/>
            <a:ext cx="2448272" cy="6009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latin typeface="Arial" pitchFamily="34" charset="0"/>
                <a:cs typeface="Arial" pitchFamily="34" charset="0"/>
              </a:rPr>
              <a:t>Hepatitis B Vaccine 1986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43995" y="2140917"/>
            <a:ext cx="2512924" cy="600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r>
              <a:rPr lang="en-GB" sz="1400" dirty="0">
                <a:latin typeface="Arial" pitchFamily="34" charset="0"/>
                <a:cs typeface="Arial" pitchFamily="34" charset="0"/>
              </a:rPr>
              <a:t>Hib vaccine 1997</a:t>
            </a: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831393" y="2978482"/>
            <a:ext cx="2520280" cy="6151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>
              <a:spcBef>
                <a:spcPct val="0"/>
              </a:spcBef>
              <a:defRPr/>
            </a:pPr>
            <a:r>
              <a:rPr lang="en-GB" sz="1400" dirty="0" err="1">
                <a:latin typeface="Arial" pitchFamily="34" charset="0"/>
                <a:cs typeface="Arial" pitchFamily="34" charset="0"/>
              </a:rPr>
              <a:t>Prevnar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2009:</a:t>
            </a:r>
          </a:p>
          <a:p>
            <a:pPr>
              <a:spcBef>
                <a:spcPct val="0"/>
              </a:spcBef>
              <a:defRPr/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2</a:t>
            </a:r>
            <a:r>
              <a:rPr lang="en-GB" sz="1400" baseline="30000" dirty="0">
                <a:latin typeface="Arial" pitchFamily="34" charset="0"/>
                <a:cs typeface="Arial" pitchFamily="34" charset="0"/>
              </a:rPr>
              <a:t>nd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country in Africa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757111" y="3898055"/>
            <a:ext cx="2535156" cy="5492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PCV-13 2011</a:t>
            </a:r>
          </a:p>
        </p:txBody>
      </p:sp>
      <p:sp>
        <p:nvSpPr>
          <p:cNvPr id="10" name="Rectangle 9"/>
          <p:cNvSpPr/>
          <p:nvPr/>
        </p:nvSpPr>
        <p:spPr>
          <a:xfrm>
            <a:off x="942109" y="195139"/>
            <a:ext cx="9850582" cy="5301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 matters is getting safe and effective vaccines to those who need them:</a:t>
            </a:r>
          </a:p>
          <a:p>
            <a:pPr algn="ctr"/>
            <a:endParaRPr lang="en-GB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Gambia’s EPI: partnership with MRCG </a:t>
            </a:r>
          </a:p>
        </p:txBody>
      </p:sp>
      <p:sp>
        <p:nvSpPr>
          <p:cNvPr id="12" name="Title 5"/>
          <p:cNvSpPr txBox="1">
            <a:spLocks/>
          </p:cNvSpPr>
          <p:nvPr/>
        </p:nvSpPr>
        <p:spPr>
          <a:xfrm>
            <a:off x="757111" y="4751782"/>
            <a:ext cx="2535156" cy="5301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M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enAfriVac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2013</a:t>
            </a:r>
          </a:p>
        </p:txBody>
      </p:sp>
      <p:sp>
        <p:nvSpPr>
          <p:cNvPr id="13" name="Title 5"/>
          <p:cNvSpPr txBox="1">
            <a:spLocks/>
          </p:cNvSpPr>
          <p:nvPr/>
        </p:nvSpPr>
        <p:spPr>
          <a:xfrm>
            <a:off x="753655" y="5518786"/>
            <a:ext cx="2535156" cy="5236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Rotavirus 2013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A3CE7C-9880-3F4E-9F9E-CA476D2423C9}"/>
              </a:ext>
            </a:extLst>
          </p:cNvPr>
          <p:cNvGrpSpPr/>
          <p:nvPr/>
        </p:nvGrpSpPr>
        <p:grpSpPr>
          <a:xfrm>
            <a:off x="8198326" y="1600866"/>
            <a:ext cx="2821991" cy="2893666"/>
            <a:chOff x="9296205" y="2233945"/>
            <a:chExt cx="2821991" cy="289366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08CCF10-BEDB-8C4A-969F-12EAB93BD37D}"/>
                </a:ext>
              </a:extLst>
            </p:cNvPr>
            <p:cNvSpPr txBox="1"/>
            <p:nvPr/>
          </p:nvSpPr>
          <p:spPr>
            <a:xfrm>
              <a:off x="9517951" y="3096286"/>
              <a:ext cx="2549480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HPV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COVID-19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Vaccines in pregnancy</a:t>
              </a:r>
            </a:p>
            <a:p>
              <a:endParaRPr lang="en-US" dirty="0"/>
            </a:p>
            <a:p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D3022B-EACB-534A-B4C4-54881580E28A}"/>
                </a:ext>
              </a:extLst>
            </p:cNvPr>
            <p:cNvSpPr txBox="1"/>
            <p:nvPr/>
          </p:nvSpPr>
          <p:spPr>
            <a:xfrm>
              <a:off x="9296205" y="2233945"/>
              <a:ext cx="2821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Vaccines across the ages</a:t>
              </a:r>
            </a:p>
          </p:txBody>
        </p:sp>
      </p:grpSp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E24D450-1EEC-F745-868F-ECC55749C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86" y="1596281"/>
            <a:ext cx="3790221" cy="3765176"/>
          </a:xfrm>
          <a:prstGeom prst="rect">
            <a:avLst/>
          </a:prstGeom>
        </p:spPr>
      </p:pic>
      <p:pic>
        <p:nvPicPr>
          <p:cNvPr id="20" name="Picture 1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B5DA164-82FF-3A4F-8A58-34535CE33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86" y="5208396"/>
            <a:ext cx="2695178" cy="97355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F340924-0CC5-8644-B6F0-569613A2474A}"/>
              </a:ext>
            </a:extLst>
          </p:cNvPr>
          <p:cNvSpPr/>
          <p:nvPr/>
        </p:nvSpPr>
        <p:spPr>
          <a:xfrm>
            <a:off x="10439140" y="5536680"/>
            <a:ext cx="1634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HelveticaNeueLTStd"/>
              </a:rPr>
              <a:t>BMJ Open 2021;</a:t>
            </a:r>
            <a:r>
              <a:rPr lang="en-GB" sz="1400" b="1" dirty="0">
                <a:latin typeface="HelveticaNeueLTStd"/>
              </a:rPr>
              <a:t>11</a:t>
            </a:r>
            <a:r>
              <a:rPr lang="en-GB" sz="1400" dirty="0">
                <a:latin typeface="HelveticaNeueLTStd"/>
              </a:rPr>
              <a:t>:e040507 </a:t>
            </a:r>
            <a:endParaRPr lang="en-GB" sz="1400" dirty="0"/>
          </a:p>
        </p:txBody>
      </p:sp>
      <p:pic>
        <p:nvPicPr>
          <p:cNvPr id="23" name="Picture 22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5FEA0DC8-1637-BD4E-BACB-E16E89EDFA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017" y="249203"/>
            <a:ext cx="1051747" cy="1061082"/>
          </a:xfrm>
          <a:prstGeom prst="rect">
            <a:avLst/>
          </a:prstGeom>
        </p:spPr>
      </p:pic>
      <p:pic>
        <p:nvPicPr>
          <p:cNvPr id="25" name="Picture 24" descr="A red and blue flag&#10;&#10;Description automatically generated with medium confidence">
            <a:extLst>
              <a:ext uri="{FF2B5EF4-FFF2-40B4-BE49-F238E27FC236}">
                <a16:creationId xmlns:a16="http://schemas.microsoft.com/office/drawing/2014/main" id="{FBAF2967-DA2D-C647-8DD6-06FDE8A72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3" y="493706"/>
            <a:ext cx="787707" cy="780480"/>
          </a:xfrm>
          <a:prstGeom prst="rect">
            <a:avLst/>
          </a:prstGeom>
        </p:spPr>
      </p:pic>
      <p:sp>
        <p:nvSpPr>
          <p:cNvPr id="18" name="Title 5">
            <a:extLst>
              <a:ext uri="{FF2B5EF4-FFF2-40B4-BE49-F238E27FC236}">
                <a16:creationId xmlns:a16="http://schemas.microsoft.com/office/drawing/2014/main" id="{55BA58A0-DACA-7B45-BD95-4B5F3D56ADF8}"/>
              </a:ext>
            </a:extLst>
          </p:cNvPr>
          <p:cNvSpPr txBox="1">
            <a:spLocks/>
          </p:cNvSpPr>
          <p:nvPr/>
        </p:nvSpPr>
        <p:spPr>
          <a:xfrm>
            <a:off x="753655" y="6139176"/>
            <a:ext cx="2535156" cy="5236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HPV  2015</a:t>
            </a:r>
          </a:p>
        </p:txBody>
      </p:sp>
    </p:spTree>
    <p:extLst>
      <p:ext uri="{BB962C8B-B14F-4D97-AF65-F5344CB8AC3E}">
        <p14:creationId xmlns:p14="http://schemas.microsoft.com/office/powerpoint/2010/main" val="55470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24981"/>
            <a:ext cx="12118627" cy="1143000"/>
          </a:xfrm>
        </p:spPr>
        <p:txBody>
          <a:bodyPr>
            <a:noAutofit/>
          </a:bodyPr>
          <a:lstStyle/>
          <a:p>
            <a:pPr algn="ctr"/>
            <a:br>
              <a:rPr lang="en-US" sz="1800" dirty="0">
                <a:solidFill>
                  <a:srgbClr val="000090"/>
                </a:solidFill>
              </a:rPr>
            </a:br>
            <a:r>
              <a:rPr lang="en-US" sz="2400" dirty="0">
                <a:solidFill>
                  <a:srgbClr val="000090"/>
                </a:solidFill>
              </a:rPr>
              <a:t>Vaccines in Pregnancy as a strategy </a:t>
            </a:r>
            <a:br>
              <a:rPr lang="en-US" sz="2400" dirty="0">
                <a:solidFill>
                  <a:srgbClr val="000090"/>
                </a:solidFill>
              </a:rPr>
            </a:br>
            <a:r>
              <a:rPr lang="en-US" sz="2400" dirty="0">
                <a:solidFill>
                  <a:srgbClr val="000090"/>
                </a:solidFill>
              </a:rPr>
              <a:t>to prevent maternal &amp; </a:t>
            </a:r>
            <a:r>
              <a:rPr lang="en-US" sz="2400" b="1" dirty="0">
                <a:solidFill>
                  <a:srgbClr val="000090"/>
                </a:solidFill>
              </a:rPr>
              <a:t>neonatal</a:t>
            </a:r>
            <a:r>
              <a:rPr lang="en-US" sz="2400" dirty="0">
                <a:solidFill>
                  <a:srgbClr val="000090"/>
                </a:solidFill>
              </a:rPr>
              <a:t> mortality – </a:t>
            </a:r>
            <a:br>
              <a:rPr lang="en-US" sz="2400" dirty="0">
                <a:solidFill>
                  <a:srgbClr val="000090"/>
                </a:solidFill>
              </a:rPr>
            </a:br>
            <a:r>
              <a:rPr lang="en-US" sz="2400" dirty="0">
                <a:solidFill>
                  <a:srgbClr val="000090"/>
                </a:solidFill>
              </a:rPr>
              <a:t>building a platform to safely conduct clinical trials </a:t>
            </a:r>
            <a:r>
              <a:rPr lang="en-US" sz="2400" b="1" dirty="0">
                <a:solidFill>
                  <a:srgbClr val="000090"/>
                </a:solidFill>
              </a:rPr>
              <a:t>and</a:t>
            </a:r>
            <a:r>
              <a:rPr lang="en-US" sz="2400" dirty="0">
                <a:solidFill>
                  <a:srgbClr val="000090"/>
                </a:solidFill>
              </a:rPr>
              <a:t> discovery science </a:t>
            </a:r>
            <a:endParaRPr lang="en-US" sz="2400" dirty="0"/>
          </a:p>
        </p:txBody>
      </p:sp>
      <p:sp>
        <p:nvSpPr>
          <p:cNvPr id="3" name="Oval 2"/>
          <p:cNvSpPr/>
          <p:nvPr/>
        </p:nvSpPr>
        <p:spPr>
          <a:xfrm>
            <a:off x="4438067" y="2476221"/>
            <a:ext cx="3092956" cy="2354599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Safe and effective vaccines for use in pregnant women</a:t>
            </a:r>
          </a:p>
        </p:txBody>
      </p:sp>
      <p:sp>
        <p:nvSpPr>
          <p:cNvPr id="4" name="Oval 3"/>
          <p:cNvSpPr/>
          <p:nvPr/>
        </p:nvSpPr>
        <p:spPr>
          <a:xfrm>
            <a:off x="7747590" y="1447801"/>
            <a:ext cx="2463210" cy="1884947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Immune ontogeny</a:t>
            </a:r>
          </a:p>
        </p:txBody>
      </p:sp>
      <p:sp>
        <p:nvSpPr>
          <p:cNvPr id="5" name="Oval 4"/>
          <p:cNvSpPr/>
          <p:nvPr/>
        </p:nvSpPr>
        <p:spPr>
          <a:xfrm>
            <a:off x="7531023" y="4655568"/>
            <a:ext cx="2456867" cy="1793358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Vaccine acceptancy:</a:t>
            </a:r>
          </a:p>
          <a:p>
            <a:pPr algn="ctr"/>
            <a:r>
              <a:rPr lang="en-US" sz="2000" dirty="0"/>
              <a:t>Qualitative science</a:t>
            </a:r>
          </a:p>
        </p:txBody>
      </p:sp>
      <p:sp>
        <p:nvSpPr>
          <p:cNvPr id="6" name="Oval 5"/>
          <p:cNvSpPr/>
          <p:nvPr/>
        </p:nvSpPr>
        <p:spPr>
          <a:xfrm>
            <a:off x="1828801" y="4343401"/>
            <a:ext cx="2869951" cy="1997241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Clinical Trials</a:t>
            </a:r>
          </a:p>
        </p:txBody>
      </p:sp>
      <p:sp>
        <p:nvSpPr>
          <p:cNvPr id="7" name="Oval 6"/>
          <p:cNvSpPr/>
          <p:nvPr/>
        </p:nvSpPr>
        <p:spPr>
          <a:xfrm>
            <a:off x="1828800" y="1588957"/>
            <a:ext cx="2463210" cy="174379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Placental biology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573DB9-0B7A-704D-9E18-AA267731B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154" y="0"/>
            <a:ext cx="2264846" cy="8287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D30440-EB37-7040-9EE5-4C9FF1950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89" y="1836075"/>
            <a:ext cx="1215711" cy="12466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B595F6-EE75-674F-82B5-53F339283FAA}"/>
              </a:ext>
            </a:extLst>
          </p:cNvPr>
          <p:cNvSpPr txBox="1"/>
          <p:nvPr/>
        </p:nvSpPr>
        <p:spPr>
          <a:xfrm>
            <a:off x="221711" y="6175275"/>
            <a:ext cx="2449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MenA</a:t>
            </a:r>
            <a:r>
              <a:rPr lang="en-US" dirty="0"/>
              <a:t>, </a:t>
            </a:r>
            <a:r>
              <a:rPr lang="en-US" dirty="0" err="1"/>
              <a:t>Pneumo</a:t>
            </a:r>
            <a:r>
              <a:rPr lang="en-US" dirty="0"/>
              <a:t> (Propel)</a:t>
            </a:r>
          </a:p>
        </p:txBody>
      </p:sp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9E5E44C-B66A-0C48-8AB6-3302F1D6C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742" y="5544586"/>
            <a:ext cx="2910258" cy="114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72695E-60B7-2645-A090-F38AD49DF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0717" y="2327248"/>
            <a:ext cx="2456867" cy="1343979"/>
          </a:xfrm>
          <a:prstGeom prst="rect">
            <a:avLst/>
          </a:prstGeom>
        </p:spPr>
      </p:pic>
      <p:pic>
        <p:nvPicPr>
          <p:cNvPr id="16" name="Afbeelding 25" descr="N:\Horizon_Anträge\Horizon-Anträge_in_Bearbeitung\IMI\PERISCOPE_IMI_deGroot_ClS_JQ_2nd\PERISCOPE_Logo_Final.png">
            <a:extLst>
              <a:ext uri="{FF2B5EF4-FFF2-40B4-BE49-F238E27FC236}">
                <a16:creationId xmlns:a16="http://schemas.microsoft.com/office/drawing/2014/main" id="{09EF3096-9259-C24B-93C2-BB14FB352A5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89" y="5240032"/>
            <a:ext cx="1036722" cy="878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9D75D84-2057-5C4F-8E86-4F6FEF5209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6313" y="2884563"/>
            <a:ext cx="1929246" cy="107665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5B35201-EAE8-9646-849D-F86C8B128D13}"/>
              </a:ext>
            </a:extLst>
          </p:cNvPr>
          <p:cNvGrpSpPr/>
          <p:nvPr/>
        </p:nvGrpSpPr>
        <p:grpSpPr>
          <a:xfrm>
            <a:off x="793359" y="4226750"/>
            <a:ext cx="1397000" cy="723124"/>
            <a:chOff x="793359" y="4226750"/>
            <a:chExt cx="1397000" cy="723124"/>
          </a:xfrm>
        </p:grpSpPr>
        <p:pic>
          <p:nvPicPr>
            <p:cNvPr id="10" name="Picture 9" descr="Text&#10;&#10;Description automatically generated">
              <a:extLst>
                <a:ext uri="{FF2B5EF4-FFF2-40B4-BE49-F238E27FC236}">
                  <a16:creationId xmlns:a16="http://schemas.microsoft.com/office/drawing/2014/main" id="{87E0AEA3-85D1-FD48-A7E3-40C861C11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3359" y="4251374"/>
              <a:ext cx="1397000" cy="6985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75BD7E-9ECC-4D4D-9407-D6076A65CED3}"/>
                </a:ext>
              </a:extLst>
            </p:cNvPr>
            <p:cNvSpPr txBox="1"/>
            <p:nvPr/>
          </p:nvSpPr>
          <p:spPr>
            <a:xfrm>
              <a:off x="1245947" y="4226750"/>
              <a:ext cx="5423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RSV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938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24C4D-DD8F-A94D-91B2-2891F7448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67" y="109981"/>
            <a:ext cx="10515600" cy="1325563"/>
          </a:xfrm>
        </p:spPr>
        <p:txBody>
          <a:bodyPr/>
          <a:lstStyle/>
          <a:p>
            <a:r>
              <a:rPr lang="en-US" dirty="0"/>
              <a:t>                           Looking ahead: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E052A0-7188-DE46-AAA5-C779F2BAA30A}"/>
              </a:ext>
            </a:extLst>
          </p:cNvPr>
          <p:cNvSpPr txBox="1"/>
          <p:nvPr/>
        </p:nvSpPr>
        <p:spPr>
          <a:xfrm>
            <a:off x="838200" y="1690688"/>
            <a:ext cx="10742300" cy="467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Vaccines are for life</a:t>
            </a:r>
            <a:r>
              <a:rPr lang="en-GB" sz="2000" dirty="0"/>
              <a:t>: Life‐course approach to vaccination- HPV, COVID, others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Including in pregnancy: GBS, RSV, plus vaccines for emerging pathogens, e.g. COVID</a:t>
            </a:r>
          </a:p>
          <a:p>
            <a:endParaRPr lang="en-US" dirty="0"/>
          </a:p>
          <a:p>
            <a:endParaRPr lang="en-US" dirty="0"/>
          </a:p>
          <a:p>
            <a:endParaRPr lang="en-GB" sz="2000" b="1" dirty="0"/>
          </a:p>
          <a:p>
            <a:r>
              <a:rPr lang="en-GB" sz="2400" b="1" dirty="0"/>
              <a:t>Optimising vaccines, schedules, delivery </a:t>
            </a:r>
            <a:r>
              <a:rPr lang="en-GB" dirty="0"/>
              <a:t>against key pathogens affecting the health of women and</a:t>
            </a:r>
          </a:p>
          <a:p>
            <a:r>
              <a:rPr lang="en-GB" dirty="0"/>
              <a:t>Children (e.g. micro-needle devices, yellow-fever boosters)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 </a:t>
            </a:r>
            <a:endParaRPr lang="en-GB" sz="2400" dirty="0"/>
          </a:p>
          <a:p>
            <a:r>
              <a:rPr lang="en-GB" sz="2400" b="1" dirty="0"/>
              <a:t>Setting the scene</a:t>
            </a:r>
            <a:r>
              <a:rPr lang="en-GB" sz="2000" b="1" dirty="0"/>
              <a:t>: </a:t>
            </a:r>
            <a:r>
              <a:rPr lang="en-GB" dirty="0"/>
              <a:t>Epidemiology of Group A Streptococcus (GAS) in anticipation of GAS vaccine candidates </a:t>
            </a:r>
          </a:p>
          <a:p>
            <a:r>
              <a:rPr lang="en-GB" dirty="0"/>
              <a:t>becoming available in the next few years (e.g. GAS genomics, transmission dynamics); Klebsiella and AMR</a:t>
            </a:r>
          </a:p>
          <a:p>
            <a:endParaRPr lang="en-GB" dirty="0"/>
          </a:p>
          <a:p>
            <a:endParaRPr lang="en-GB" dirty="0"/>
          </a:p>
          <a:p>
            <a:r>
              <a:rPr lang="en-GB" sz="2400" b="1" dirty="0"/>
              <a:t>Vaccine confidence</a:t>
            </a:r>
            <a:r>
              <a:rPr lang="en-GB" dirty="0"/>
              <a:t>, including working with NRA to improve AEFI reporting</a:t>
            </a:r>
            <a:endParaRPr lang="en-US" dirty="0"/>
          </a:p>
        </p:txBody>
      </p:sp>
      <p:pic>
        <p:nvPicPr>
          <p:cNvPr id="4" name="Content Placeholder 4" descr="A picture containing text, person, child, little&#10;&#10;Description automatically generated">
            <a:extLst>
              <a:ext uri="{FF2B5EF4-FFF2-40B4-BE49-F238E27FC236}">
                <a16:creationId xmlns:a16="http://schemas.microsoft.com/office/drawing/2014/main" id="{D1EDBA16-C055-C146-AD8E-4FE8938BF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457" y="1788711"/>
            <a:ext cx="845210" cy="1094464"/>
          </a:xfrm>
          <a:prstGeom prst="rect">
            <a:avLst/>
          </a:prstGeom>
        </p:spPr>
      </p:pic>
      <p:pic>
        <p:nvPicPr>
          <p:cNvPr id="6" name="Picture 5" descr="A plane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CD0AD5C0-8B66-3241-A0EF-81F1EAE90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9981"/>
            <a:ext cx="1903272" cy="1537844"/>
          </a:xfrm>
          <a:prstGeom prst="rect">
            <a:avLst/>
          </a:prstGeom>
        </p:spPr>
      </p:pic>
      <p:pic>
        <p:nvPicPr>
          <p:cNvPr id="8" name="Picture 7" descr="A ring on a person's finger&#10;&#10;Description automatically generated with medium confidence">
            <a:extLst>
              <a:ext uri="{FF2B5EF4-FFF2-40B4-BE49-F238E27FC236}">
                <a16:creationId xmlns:a16="http://schemas.microsoft.com/office/drawing/2014/main" id="{53428872-995C-1E4F-8F8F-797E132B9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2226" y="3741113"/>
            <a:ext cx="1309150" cy="984399"/>
          </a:xfrm>
          <a:prstGeom prst="rect">
            <a:avLst/>
          </a:prstGeom>
        </p:spPr>
      </p:pic>
      <p:pic>
        <p:nvPicPr>
          <p:cNvPr id="10" name="Picture 9" descr="A close-up of a jellyfish&#10;&#10;Description automatically generated with low confidence">
            <a:extLst>
              <a:ext uri="{FF2B5EF4-FFF2-40B4-BE49-F238E27FC236}">
                <a16:creationId xmlns:a16="http://schemas.microsoft.com/office/drawing/2014/main" id="{FFEDCCB3-0461-2540-9C9B-DFBF8B5A9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9178" y="4992974"/>
            <a:ext cx="717325" cy="730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9A38CA-CC5E-CC44-95C4-B52C29CE8A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4824" y="5654963"/>
            <a:ext cx="1399152" cy="1203037"/>
          </a:xfrm>
          <a:prstGeom prst="rect">
            <a:avLst/>
          </a:prstGeom>
        </p:spPr>
      </p:pic>
      <p:pic>
        <p:nvPicPr>
          <p:cNvPr id="7" name="Picture 6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83CF8950-AE09-2949-A50F-60E442AD2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7988" y="5518071"/>
            <a:ext cx="69850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0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781" y="5790473"/>
            <a:ext cx="10527369" cy="1599554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Thank you to the fabulous teams in field, labs, data and clinic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DSC_20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888"/>
            <a:ext cx="5622247" cy="3763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AECE43-3DF6-8D4C-BEF6-172D301A5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247" y="1963888"/>
            <a:ext cx="6569753" cy="3763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708E89-6602-EA4B-8317-258BA1232779}"/>
              </a:ext>
            </a:extLst>
          </p:cNvPr>
          <p:cNvSpPr txBox="1"/>
          <p:nvPr/>
        </p:nvSpPr>
        <p:spPr>
          <a:xfrm>
            <a:off x="1499016" y="62209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826984-BD2D-4A46-93EE-B3CDD7A3FAFB}"/>
              </a:ext>
            </a:extLst>
          </p:cNvPr>
          <p:cNvSpPr txBox="1"/>
          <p:nvPr/>
        </p:nvSpPr>
        <p:spPr>
          <a:xfrm>
            <a:off x="717125" y="477162"/>
            <a:ext cx="10807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Welcome to the MRC Unit and our vaccine science-</a:t>
            </a:r>
          </a:p>
          <a:p>
            <a:pPr algn="ctr"/>
            <a:r>
              <a:rPr lang="en-US" sz="2400" dirty="0"/>
              <a:t>please just find me during the week if you wish to know more about specific projects </a:t>
            </a:r>
          </a:p>
        </p:txBody>
      </p:sp>
    </p:spTree>
    <p:extLst>
      <p:ext uri="{BB962C8B-B14F-4D97-AF65-F5344CB8AC3E}">
        <p14:creationId xmlns:p14="http://schemas.microsoft.com/office/powerpoint/2010/main" val="3223101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446</Words>
  <Application>Microsoft Office PowerPoint</Application>
  <PresentationFormat>Widescreen</PresentationFormat>
  <Paragraphs>127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_-≈e'3</vt:lpstr>
      <vt:lpstr>Arial</vt:lpstr>
      <vt:lpstr>Calibri</vt:lpstr>
      <vt:lpstr>Calibri Light</vt:lpstr>
      <vt:lpstr>Helvetica</vt:lpstr>
      <vt:lpstr>HelveticaNeueLTStd</vt:lpstr>
      <vt:lpstr>Times New Roman</vt:lpstr>
      <vt:lpstr>Office Theme</vt:lpstr>
      <vt:lpstr>PowerPoint Presentation</vt:lpstr>
      <vt:lpstr>Research portfolio overview</vt:lpstr>
      <vt:lpstr>PowerPoint Presentation</vt:lpstr>
      <vt:lpstr>PowerPoint Presentation</vt:lpstr>
      <vt:lpstr>Policy Impact of recent vaccine trials and advocacy</vt:lpstr>
      <vt:lpstr>Hib vaccine 1997</vt:lpstr>
      <vt:lpstr> Vaccines in Pregnancy as a strategy  to prevent maternal &amp; neonatal mortality –  building a platform to safely conduct clinical trials and discovery science </vt:lpstr>
      <vt:lpstr>                           Looking ahead:</vt:lpstr>
      <vt:lpstr>Thank you to the fabulous teams in field, labs, data and clinic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Beate Kampmann</dc:creator>
  <cp:lastModifiedBy>Eleanor  Martins</cp:lastModifiedBy>
  <cp:revision>43</cp:revision>
  <dcterms:created xsi:type="dcterms:W3CDTF">2021-10-07T12:59:02Z</dcterms:created>
  <dcterms:modified xsi:type="dcterms:W3CDTF">2022-03-13T13:33:49Z</dcterms:modified>
</cp:coreProperties>
</file>