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7" r:id="rId2"/>
    <p:sldId id="273" r:id="rId3"/>
    <p:sldId id="295" r:id="rId4"/>
    <p:sldId id="304" r:id="rId5"/>
    <p:sldId id="305" r:id="rId6"/>
    <p:sldId id="296" r:id="rId7"/>
    <p:sldId id="266" r:id="rId8"/>
    <p:sldId id="288" r:id="rId9"/>
    <p:sldId id="302" r:id="rId10"/>
    <p:sldId id="289" r:id="rId11"/>
    <p:sldId id="292" r:id="rId12"/>
    <p:sldId id="293" r:id="rId13"/>
    <p:sldId id="294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A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83"/>
    <p:restoredTop sz="94626"/>
  </p:normalViewPr>
  <p:slideViewPr>
    <p:cSldViewPr snapToGrid="0" snapToObjects="1">
      <p:cViewPr varScale="1">
        <p:scale>
          <a:sx n="62" d="100"/>
          <a:sy n="62" d="100"/>
        </p:scale>
        <p:origin x="8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7D3050-57DC-4427-81AB-EE7C772FB97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7BB4903-82A8-4C89-8E2D-5DB5E785E76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1600" dirty="0"/>
            <a:t>Ectoparasites Survey June 2019 </a:t>
          </a:r>
          <a:r>
            <a:rPr lang="de-DE" sz="1600" dirty="0"/>
            <a:t>(</a:t>
          </a:r>
          <a:r>
            <a:rPr lang="de-DE" sz="1600" dirty="0" err="1"/>
            <a:t>mid</a:t>
          </a:r>
          <a:r>
            <a:rPr lang="de-DE" sz="1600" dirty="0"/>
            <a:t> June to </a:t>
          </a:r>
          <a:r>
            <a:rPr lang="de-DE" sz="1600" dirty="0" err="1"/>
            <a:t>mid</a:t>
          </a:r>
          <a:r>
            <a:rPr lang="de-DE" sz="1600" dirty="0"/>
            <a:t> </a:t>
          </a:r>
          <a:r>
            <a:rPr lang="de-DE" sz="1600" dirty="0" err="1"/>
            <a:t>July</a:t>
          </a:r>
          <a:r>
            <a:rPr lang="de-DE" sz="1600" dirty="0"/>
            <a:t>)</a:t>
          </a:r>
          <a:endParaRPr lang="en-GB" sz="1600" dirty="0"/>
        </a:p>
      </dgm:t>
    </dgm:pt>
    <dgm:pt modelId="{013BEA4E-69C2-46F1-9B79-F5926D55EAAE}" type="parTrans" cxnId="{9CCFC18B-C11E-4201-9B56-939ADBF05FD3}">
      <dgm:prSet/>
      <dgm:spPr/>
      <dgm:t>
        <a:bodyPr/>
        <a:lstStyle/>
        <a:p>
          <a:endParaRPr lang="en-GB"/>
        </a:p>
      </dgm:t>
    </dgm:pt>
    <dgm:pt modelId="{7F0C7BD0-3738-4FD7-9CD8-9C51402D3452}" type="sibTrans" cxnId="{9CCFC18B-C11E-4201-9B56-939ADBF05FD3}">
      <dgm:prSet/>
      <dgm:spPr/>
      <dgm:t>
        <a:bodyPr/>
        <a:lstStyle/>
        <a:p>
          <a:endParaRPr lang="en-GB"/>
        </a:p>
      </dgm:t>
    </dgm:pt>
    <dgm:pt modelId="{CAE766B9-F235-409A-8561-91E5E15848C3}">
      <dgm:prSet phldrT="[Text]" custT="1"/>
      <dgm:spPr>
        <a:solidFill>
          <a:schemeClr val="accent2"/>
        </a:solidFill>
      </dgm:spPr>
      <dgm:t>
        <a:bodyPr/>
        <a:lstStyle/>
        <a:p>
          <a:r>
            <a:rPr lang="de-DE" sz="1600" dirty="0"/>
            <a:t>MASSIV MDA </a:t>
          </a:r>
          <a:r>
            <a:rPr lang="en-GB" sz="1600" dirty="0"/>
            <a:t>(</a:t>
          </a:r>
          <a:r>
            <a:rPr lang="en-US" sz="1600" dirty="0"/>
            <a:t>July 15 to Sept 30)</a:t>
          </a:r>
          <a:r>
            <a:rPr lang="en-GB" sz="1600" dirty="0"/>
            <a:t> </a:t>
          </a:r>
          <a:r>
            <a:rPr lang="de-DE" sz="1600" dirty="0"/>
            <a:t> </a:t>
          </a:r>
          <a:endParaRPr lang="en-GB" sz="1600" dirty="0"/>
        </a:p>
      </dgm:t>
    </dgm:pt>
    <dgm:pt modelId="{4660FD01-AE63-4EBB-AF05-3A53A8B50EE3}" type="parTrans" cxnId="{E3B30EBB-3964-458E-8C00-A3CAF5BF7037}">
      <dgm:prSet/>
      <dgm:spPr/>
      <dgm:t>
        <a:bodyPr/>
        <a:lstStyle/>
        <a:p>
          <a:endParaRPr lang="en-GB"/>
        </a:p>
      </dgm:t>
    </dgm:pt>
    <dgm:pt modelId="{18334B09-DFC9-4B40-8AF5-CCD1492C430A}" type="sibTrans" cxnId="{E3B30EBB-3964-458E-8C00-A3CAF5BF7037}">
      <dgm:prSet/>
      <dgm:spPr/>
      <dgm:t>
        <a:bodyPr/>
        <a:lstStyle/>
        <a:p>
          <a:endParaRPr lang="en-GB"/>
        </a:p>
      </dgm:t>
    </dgm:pt>
    <dgm:pt modelId="{B135328B-79BF-44D6-9AA6-2A220BF75EA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de-DE" sz="1600" dirty="0"/>
            <a:t>Scabies Survey November 2019</a:t>
          </a:r>
          <a:endParaRPr lang="en-GB" sz="1600" dirty="0"/>
        </a:p>
      </dgm:t>
    </dgm:pt>
    <dgm:pt modelId="{AAE391CA-422F-426D-B1A7-804D086954E3}" type="parTrans" cxnId="{5168DA79-AD3A-4521-A0F7-91B22FCD89A7}">
      <dgm:prSet/>
      <dgm:spPr/>
      <dgm:t>
        <a:bodyPr/>
        <a:lstStyle/>
        <a:p>
          <a:endParaRPr lang="en-GB"/>
        </a:p>
      </dgm:t>
    </dgm:pt>
    <dgm:pt modelId="{5523599F-E496-4F9B-92F6-97C91FD90524}" type="sibTrans" cxnId="{5168DA79-AD3A-4521-A0F7-91B22FCD89A7}">
      <dgm:prSet/>
      <dgm:spPr/>
      <dgm:t>
        <a:bodyPr/>
        <a:lstStyle/>
        <a:p>
          <a:endParaRPr lang="en-GB"/>
        </a:p>
      </dgm:t>
    </dgm:pt>
    <dgm:pt modelId="{3C37360C-2F1F-4CF1-830A-11B8D10E04DD}">
      <dgm:prSet custT="1"/>
      <dgm:spPr>
        <a:solidFill>
          <a:schemeClr val="accent2"/>
        </a:solidFill>
      </dgm:spPr>
      <dgm:t>
        <a:bodyPr/>
        <a:lstStyle/>
        <a:p>
          <a:r>
            <a:rPr lang="de-DE" sz="1600" dirty="0"/>
            <a:t>Scabies Survey November 2021</a:t>
          </a:r>
          <a:endParaRPr lang="en-GB" sz="1600" dirty="0"/>
        </a:p>
      </dgm:t>
    </dgm:pt>
    <dgm:pt modelId="{F04D6E3B-A5B0-4F49-9F53-75B1F55B898E}" type="parTrans" cxnId="{119E92FB-BD39-4BA8-A18C-E4773D56345B}">
      <dgm:prSet/>
      <dgm:spPr/>
      <dgm:t>
        <a:bodyPr/>
        <a:lstStyle/>
        <a:p>
          <a:endParaRPr lang="en-GB"/>
        </a:p>
      </dgm:t>
    </dgm:pt>
    <dgm:pt modelId="{08AC3C52-BFD2-4020-B06C-A806AB51AFA3}" type="sibTrans" cxnId="{119E92FB-BD39-4BA8-A18C-E4773D56345B}">
      <dgm:prSet/>
      <dgm:spPr/>
      <dgm:t>
        <a:bodyPr/>
        <a:lstStyle/>
        <a:p>
          <a:endParaRPr lang="en-GB"/>
        </a:p>
      </dgm:t>
    </dgm:pt>
    <dgm:pt modelId="{B7C41E3D-D8B1-4FA2-8611-9E454DF131ED}" type="pres">
      <dgm:prSet presAssocID="{087D3050-57DC-4427-81AB-EE7C772FB971}" presName="Name0" presStyleCnt="0">
        <dgm:presLayoutVars>
          <dgm:dir/>
          <dgm:resizeHandles val="exact"/>
        </dgm:presLayoutVars>
      </dgm:prSet>
      <dgm:spPr/>
    </dgm:pt>
    <dgm:pt modelId="{1820C943-273D-4305-BC2F-A61C56E77DA3}" type="pres">
      <dgm:prSet presAssocID="{97BB4903-82A8-4C89-8E2D-5DB5E785E768}" presName="node" presStyleLbl="node1" presStyleIdx="0" presStyleCnt="4">
        <dgm:presLayoutVars>
          <dgm:bulletEnabled val="1"/>
        </dgm:presLayoutVars>
      </dgm:prSet>
      <dgm:spPr/>
    </dgm:pt>
    <dgm:pt modelId="{53D6DC3E-42FE-4132-A7FD-9E94EA1B6B09}" type="pres">
      <dgm:prSet presAssocID="{7F0C7BD0-3738-4FD7-9CD8-9C51402D3452}" presName="sibTrans" presStyleLbl="sibTrans2D1" presStyleIdx="0" presStyleCnt="3"/>
      <dgm:spPr/>
    </dgm:pt>
    <dgm:pt modelId="{96DC3DD0-E040-49E0-9D8B-EFA99B9522FA}" type="pres">
      <dgm:prSet presAssocID="{7F0C7BD0-3738-4FD7-9CD8-9C51402D3452}" presName="connectorText" presStyleLbl="sibTrans2D1" presStyleIdx="0" presStyleCnt="3"/>
      <dgm:spPr/>
    </dgm:pt>
    <dgm:pt modelId="{64725B00-6296-4915-9D63-9226C2F0E853}" type="pres">
      <dgm:prSet presAssocID="{CAE766B9-F235-409A-8561-91E5E15848C3}" presName="node" presStyleLbl="node1" presStyleIdx="1" presStyleCnt="4">
        <dgm:presLayoutVars>
          <dgm:bulletEnabled val="1"/>
        </dgm:presLayoutVars>
      </dgm:prSet>
      <dgm:spPr/>
    </dgm:pt>
    <dgm:pt modelId="{11807BCC-F5E1-407C-A30C-30C5623F9EE9}" type="pres">
      <dgm:prSet presAssocID="{18334B09-DFC9-4B40-8AF5-CCD1492C430A}" presName="sibTrans" presStyleLbl="sibTrans2D1" presStyleIdx="1" presStyleCnt="3"/>
      <dgm:spPr/>
    </dgm:pt>
    <dgm:pt modelId="{5227CE09-FA9C-4F5F-AE1C-8CCBEF504B6F}" type="pres">
      <dgm:prSet presAssocID="{18334B09-DFC9-4B40-8AF5-CCD1492C430A}" presName="connectorText" presStyleLbl="sibTrans2D1" presStyleIdx="1" presStyleCnt="3"/>
      <dgm:spPr/>
    </dgm:pt>
    <dgm:pt modelId="{F58357E8-6127-42C6-A6DE-26FA3D0D36E8}" type="pres">
      <dgm:prSet presAssocID="{B135328B-79BF-44D6-9AA6-2A220BF75EAD}" presName="node" presStyleLbl="node1" presStyleIdx="2" presStyleCnt="4">
        <dgm:presLayoutVars>
          <dgm:bulletEnabled val="1"/>
        </dgm:presLayoutVars>
      </dgm:prSet>
      <dgm:spPr/>
    </dgm:pt>
    <dgm:pt modelId="{2E38FB17-7025-44E7-9736-F0982C0E3254}" type="pres">
      <dgm:prSet presAssocID="{5523599F-E496-4F9B-92F6-97C91FD90524}" presName="sibTrans" presStyleLbl="sibTrans2D1" presStyleIdx="2" presStyleCnt="3"/>
      <dgm:spPr/>
    </dgm:pt>
    <dgm:pt modelId="{E76FB214-AD8F-4B01-8101-E63AD760B83C}" type="pres">
      <dgm:prSet presAssocID="{5523599F-E496-4F9B-92F6-97C91FD90524}" presName="connectorText" presStyleLbl="sibTrans2D1" presStyleIdx="2" presStyleCnt="3"/>
      <dgm:spPr/>
    </dgm:pt>
    <dgm:pt modelId="{CD52323D-78CD-4593-9881-2D71F7BF2477}" type="pres">
      <dgm:prSet presAssocID="{3C37360C-2F1F-4CF1-830A-11B8D10E04DD}" presName="node" presStyleLbl="node1" presStyleIdx="3" presStyleCnt="4">
        <dgm:presLayoutVars>
          <dgm:bulletEnabled val="1"/>
        </dgm:presLayoutVars>
      </dgm:prSet>
      <dgm:spPr/>
    </dgm:pt>
  </dgm:ptLst>
  <dgm:cxnLst>
    <dgm:cxn modelId="{AC1BEF03-00B1-488F-B80A-AC7C155C95A9}" type="presOf" srcId="{B135328B-79BF-44D6-9AA6-2A220BF75EAD}" destId="{F58357E8-6127-42C6-A6DE-26FA3D0D36E8}" srcOrd="0" destOrd="0" presId="urn:microsoft.com/office/officeart/2005/8/layout/process1"/>
    <dgm:cxn modelId="{5E8DFB11-8978-4AB0-97D0-33D5AF56F5CF}" type="presOf" srcId="{7F0C7BD0-3738-4FD7-9CD8-9C51402D3452}" destId="{53D6DC3E-42FE-4132-A7FD-9E94EA1B6B09}" srcOrd="0" destOrd="0" presId="urn:microsoft.com/office/officeart/2005/8/layout/process1"/>
    <dgm:cxn modelId="{B45EE61F-889B-4C51-8598-8128BD8291C6}" type="presOf" srcId="{087D3050-57DC-4427-81AB-EE7C772FB971}" destId="{B7C41E3D-D8B1-4FA2-8611-9E454DF131ED}" srcOrd="0" destOrd="0" presId="urn:microsoft.com/office/officeart/2005/8/layout/process1"/>
    <dgm:cxn modelId="{48833920-7A65-4094-B8BD-2579E672912F}" type="presOf" srcId="{18334B09-DFC9-4B40-8AF5-CCD1492C430A}" destId="{5227CE09-FA9C-4F5F-AE1C-8CCBEF504B6F}" srcOrd="1" destOrd="0" presId="urn:microsoft.com/office/officeart/2005/8/layout/process1"/>
    <dgm:cxn modelId="{A33B9E33-DFCA-4D28-94DD-01281C730FCB}" type="presOf" srcId="{18334B09-DFC9-4B40-8AF5-CCD1492C430A}" destId="{11807BCC-F5E1-407C-A30C-30C5623F9EE9}" srcOrd="0" destOrd="0" presId="urn:microsoft.com/office/officeart/2005/8/layout/process1"/>
    <dgm:cxn modelId="{2AB8643A-AE09-4D03-8390-F139BE492BA4}" type="presOf" srcId="{3C37360C-2F1F-4CF1-830A-11B8D10E04DD}" destId="{CD52323D-78CD-4593-9881-2D71F7BF2477}" srcOrd="0" destOrd="0" presId="urn:microsoft.com/office/officeart/2005/8/layout/process1"/>
    <dgm:cxn modelId="{5168DA79-AD3A-4521-A0F7-91B22FCD89A7}" srcId="{087D3050-57DC-4427-81AB-EE7C772FB971}" destId="{B135328B-79BF-44D6-9AA6-2A220BF75EAD}" srcOrd="2" destOrd="0" parTransId="{AAE391CA-422F-426D-B1A7-804D086954E3}" sibTransId="{5523599F-E496-4F9B-92F6-97C91FD90524}"/>
    <dgm:cxn modelId="{821C7A88-24DF-4C2E-BD5F-5D5930FDFFD1}" type="presOf" srcId="{5523599F-E496-4F9B-92F6-97C91FD90524}" destId="{E76FB214-AD8F-4B01-8101-E63AD760B83C}" srcOrd="1" destOrd="0" presId="urn:microsoft.com/office/officeart/2005/8/layout/process1"/>
    <dgm:cxn modelId="{9CCFC18B-C11E-4201-9B56-939ADBF05FD3}" srcId="{087D3050-57DC-4427-81AB-EE7C772FB971}" destId="{97BB4903-82A8-4C89-8E2D-5DB5E785E768}" srcOrd="0" destOrd="0" parTransId="{013BEA4E-69C2-46F1-9B79-F5926D55EAAE}" sibTransId="{7F0C7BD0-3738-4FD7-9CD8-9C51402D3452}"/>
    <dgm:cxn modelId="{4B9679B8-CA45-4CBD-8D37-212DD2C3600F}" type="presOf" srcId="{CAE766B9-F235-409A-8561-91E5E15848C3}" destId="{64725B00-6296-4915-9D63-9226C2F0E853}" srcOrd="0" destOrd="0" presId="urn:microsoft.com/office/officeart/2005/8/layout/process1"/>
    <dgm:cxn modelId="{E3B30EBB-3964-458E-8C00-A3CAF5BF7037}" srcId="{087D3050-57DC-4427-81AB-EE7C772FB971}" destId="{CAE766B9-F235-409A-8561-91E5E15848C3}" srcOrd="1" destOrd="0" parTransId="{4660FD01-AE63-4EBB-AF05-3A53A8B50EE3}" sibTransId="{18334B09-DFC9-4B40-8AF5-CCD1492C430A}"/>
    <dgm:cxn modelId="{58DC29CE-FADD-464D-AA74-C130E4A6D294}" type="presOf" srcId="{97BB4903-82A8-4C89-8E2D-5DB5E785E768}" destId="{1820C943-273D-4305-BC2F-A61C56E77DA3}" srcOrd="0" destOrd="0" presId="urn:microsoft.com/office/officeart/2005/8/layout/process1"/>
    <dgm:cxn modelId="{728902D7-AA1D-4509-811F-599D1D348D0F}" type="presOf" srcId="{5523599F-E496-4F9B-92F6-97C91FD90524}" destId="{2E38FB17-7025-44E7-9736-F0982C0E3254}" srcOrd="0" destOrd="0" presId="urn:microsoft.com/office/officeart/2005/8/layout/process1"/>
    <dgm:cxn modelId="{6B94A9D7-4110-4DD2-9DFB-36A841080A8F}" type="presOf" srcId="{7F0C7BD0-3738-4FD7-9CD8-9C51402D3452}" destId="{96DC3DD0-E040-49E0-9D8B-EFA99B9522FA}" srcOrd="1" destOrd="0" presId="urn:microsoft.com/office/officeart/2005/8/layout/process1"/>
    <dgm:cxn modelId="{119E92FB-BD39-4BA8-A18C-E4773D56345B}" srcId="{087D3050-57DC-4427-81AB-EE7C772FB971}" destId="{3C37360C-2F1F-4CF1-830A-11B8D10E04DD}" srcOrd="3" destOrd="0" parTransId="{F04D6E3B-A5B0-4F49-9F53-75B1F55B898E}" sibTransId="{08AC3C52-BFD2-4020-B06C-A806AB51AFA3}"/>
    <dgm:cxn modelId="{76F92519-FA62-4DB9-83AD-C0E65612A3ED}" type="presParOf" srcId="{B7C41E3D-D8B1-4FA2-8611-9E454DF131ED}" destId="{1820C943-273D-4305-BC2F-A61C56E77DA3}" srcOrd="0" destOrd="0" presId="urn:microsoft.com/office/officeart/2005/8/layout/process1"/>
    <dgm:cxn modelId="{81946821-58BC-4422-9B06-F63A40D00572}" type="presParOf" srcId="{B7C41E3D-D8B1-4FA2-8611-9E454DF131ED}" destId="{53D6DC3E-42FE-4132-A7FD-9E94EA1B6B09}" srcOrd="1" destOrd="0" presId="urn:microsoft.com/office/officeart/2005/8/layout/process1"/>
    <dgm:cxn modelId="{37AB43BA-BB44-4595-B6FA-74DE3BC8EE3B}" type="presParOf" srcId="{53D6DC3E-42FE-4132-A7FD-9E94EA1B6B09}" destId="{96DC3DD0-E040-49E0-9D8B-EFA99B9522FA}" srcOrd="0" destOrd="0" presId="urn:microsoft.com/office/officeart/2005/8/layout/process1"/>
    <dgm:cxn modelId="{D0F2B247-CD64-467E-91D4-A088F98E0968}" type="presParOf" srcId="{B7C41E3D-D8B1-4FA2-8611-9E454DF131ED}" destId="{64725B00-6296-4915-9D63-9226C2F0E853}" srcOrd="2" destOrd="0" presId="urn:microsoft.com/office/officeart/2005/8/layout/process1"/>
    <dgm:cxn modelId="{D81DDD87-537D-46D6-94FD-01601E2D9B4F}" type="presParOf" srcId="{B7C41E3D-D8B1-4FA2-8611-9E454DF131ED}" destId="{11807BCC-F5E1-407C-A30C-30C5623F9EE9}" srcOrd="3" destOrd="0" presId="urn:microsoft.com/office/officeart/2005/8/layout/process1"/>
    <dgm:cxn modelId="{4EC62A01-F431-4452-BCA4-EC35B6C23A33}" type="presParOf" srcId="{11807BCC-F5E1-407C-A30C-30C5623F9EE9}" destId="{5227CE09-FA9C-4F5F-AE1C-8CCBEF504B6F}" srcOrd="0" destOrd="0" presId="urn:microsoft.com/office/officeart/2005/8/layout/process1"/>
    <dgm:cxn modelId="{8413B867-0F90-436E-86FD-82EE3180609B}" type="presParOf" srcId="{B7C41E3D-D8B1-4FA2-8611-9E454DF131ED}" destId="{F58357E8-6127-42C6-A6DE-26FA3D0D36E8}" srcOrd="4" destOrd="0" presId="urn:microsoft.com/office/officeart/2005/8/layout/process1"/>
    <dgm:cxn modelId="{7535C53E-0B18-41A6-8776-65F0BBC98525}" type="presParOf" srcId="{B7C41E3D-D8B1-4FA2-8611-9E454DF131ED}" destId="{2E38FB17-7025-44E7-9736-F0982C0E3254}" srcOrd="5" destOrd="0" presId="urn:microsoft.com/office/officeart/2005/8/layout/process1"/>
    <dgm:cxn modelId="{33D4207D-BA4B-425A-8E01-2E19CEBA35AD}" type="presParOf" srcId="{2E38FB17-7025-44E7-9736-F0982C0E3254}" destId="{E76FB214-AD8F-4B01-8101-E63AD760B83C}" srcOrd="0" destOrd="0" presId="urn:microsoft.com/office/officeart/2005/8/layout/process1"/>
    <dgm:cxn modelId="{2CA9F62E-8C46-4D1E-988C-29F057E7C9FC}" type="presParOf" srcId="{B7C41E3D-D8B1-4FA2-8611-9E454DF131ED}" destId="{CD52323D-78CD-4593-9881-2D71F7BF247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7D3050-57DC-4427-81AB-EE7C772FB97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AE766B9-F235-409A-8561-91E5E15848C3}">
      <dgm:prSet phldrT="[Text]" custT="1"/>
      <dgm:spPr>
        <a:solidFill>
          <a:schemeClr val="accent2"/>
        </a:solidFill>
      </dgm:spPr>
      <dgm:t>
        <a:bodyPr/>
        <a:lstStyle/>
        <a:p>
          <a:r>
            <a:rPr lang="de-DE" sz="1600" dirty="0"/>
            <a:t>MASSIV MDA </a:t>
          </a:r>
          <a:r>
            <a:rPr lang="en-GB" sz="1600" dirty="0"/>
            <a:t>(</a:t>
          </a:r>
          <a:r>
            <a:rPr lang="en-US" sz="1600" dirty="0"/>
            <a:t>July 15 to Sept 30)</a:t>
          </a:r>
          <a:r>
            <a:rPr lang="en-GB" sz="1600" dirty="0"/>
            <a:t> </a:t>
          </a:r>
          <a:r>
            <a:rPr lang="de-DE" sz="1600" dirty="0"/>
            <a:t> </a:t>
          </a:r>
          <a:endParaRPr lang="en-GB" sz="1600" dirty="0"/>
        </a:p>
      </dgm:t>
    </dgm:pt>
    <dgm:pt modelId="{4660FD01-AE63-4EBB-AF05-3A53A8B50EE3}" type="parTrans" cxnId="{E3B30EBB-3964-458E-8C00-A3CAF5BF7037}">
      <dgm:prSet/>
      <dgm:spPr/>
      <dgm:t>
        <a:bodyPr/>
        <a:lstStyle/>
        <a:p>
          <a:endParaRPr lang="en-GB"/>
        </a:p>
      </dgm:t>
    </dgm:pt>
    <dgm:pt modelId="{18334B09-DFC9-4B40-8AF5-CCD1492C430A}" type="sibTrans" cxnId="{E3B30EBB-3964-458E-8C00-A3CAF5BF7037}">
      <dgm:prSet/>
      <dgm:spPr/>
      <dgm:t>
        <a:bodyPr/>
        <a:lstStyle/>
        <a:p>
          <a:endParaRPr lang="en-GB"/>
        </a:p>
      </dgm:t>
    </dgm:pt>
    <dgm:pt modelId="{B135328B-79BF-44D6-9AA6-2A220BF75EA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de-DE" sz="1600" dirty="0"/>
            <a:t>STH Survey November 2019</a:t>
          </a:r>
          <a:endParaRPr lang="en-GB" sz="1600" dirty="0"/>
        </a:p>
      </dgm:t>
    </dgm:pt>
    <dgm:pt modelId="{AAE391CA-422F-426D-B1A7-804D086954E3}" type="parTrans" cxnId="{5168DA79-AD3A-4521-A0F7-91B22FCD89A7}">
      <dgm:prSet/>
      <dgm:spPr/>
      <dgm:t>
        <a:bodyPr/>
        <a:lstStyle/>
        <a:p>
          <a:endParaRPr lang="en-GB"/>
        </a:p>
      </dgm:t>
    </dgm:pt>
    <dgm:pt modelId="{5523599F-E496-4F9B-92F6-97C91FD90524}" type="sibTrans" cxnId="{5168DA79-AD3A-4521-A0F7-91B22FCD89A7}">
      <dgm:prSet/>
      <dgm:spPr/>
      <dgm:t>
        <a:bodyPr/>
        <a:lstStyle/>
        <a:p>
          <a:endParaRPr lang="en-GB"/>
        </a:p>
      </dgm:t>
    </dgm:pt>
    <dgm:pt modelId="{3C37360C-2F1F-4CF1-830A-11B8D10E04DD}">
      <dgm:prSet custT="1"/>
      <dgm:spPr>
        <a:solidFill>
          <a:schemeClr val="accent2"/>
        </a:solidFill>
      </dgm:spPr>
      <dgm:t>
        <a:bodyPr/>
        <a:lstStyle/>
        <a:p>
          <a:r>
            <a:rPr lang="de-DE" sz="1600" dirty="0"/>
            <a:t>STH Survey November 2021</a:t>
          </a:r>
          <a:endParaRPr lang="en-GB" sz="1600" dirty="0"/>
        </a:p>
      </dgm:t>
    </dgm:pt>
    <dgm:pt modelId="{F04D6E3B-A5B0-4F49-9F53-75B1F55B898E}" type="parTrans" cxnId="{119E92FB-BD39-4BA8-A18C-E4773D56345B}">
      <dgm:prSet/>
      <dgm:spPr/>
      <dgm:t>
        <a:bodyPr/>
        <a:lstStyle/>
        <a:p>
          <a:endParaRPr lang="en-GB"/>
        </a:p>
      </dgm:t>
    </dgm:pt>
    <dgm:pt modelId="{08AC3C52-BFD2-4020-B06C-A806AB51AFA3}" type="sibTrans" cxnId="{119E92FB-BD39-4BA8-A18C-E4773D56345B}">
      <dgm:prSet/>
      <dgm:spPr/>
      <dgm:t>
        <a:bodyPr/>
        <a:lstStyle/>
        <a:p>
          <a:endParaRPr lang="en-GB"/>
        </a:p>
      </dgm:t>
    </dgm:pt>
    <dgm:pt modelId="{B7C41E3D-D8B1-4FA2-8611-9E454DF131ED}" type="pres">
      <dgm:prSet presAssocID="{087D3050-57DC-4427-81AB-EE7C772FB971}" presName="Name0" presStyleCnt="0">
        <dgm:presLayoutVars>
          <dgm:dir/>
          <dgm:resizeHandles val="exact"/>
        </dgm:presLayoutVars>
      </dgm:prSet>
      <dgm:spPr/>
    </dgm:pt>
    <dgm:pt modelId="{64725B00-6296-4915-9D63-9226C2F0E853}" type="pres">
      <dgm:prSet presAssocID="{CAE766B9-F235-409A-8561-91E5E15848C3}" presName="node" presStyleLbl="node1" presStyleIdx="0" presStyleCnt="3">
        <dgm:presLayoutVars>
          <dgm:bulletEnabled val="1"/>
        </dgm:presLayoutVars>
      </dgm:prSet>
      <dgm:spPr/>
    </dgm:pt>
    <dgm:pt modelId="{11807BCC-F5E1-407C-A30C-30C5623F9EE9}" type="pres">
      <dgm:prSet presAssocID="{18334B09-DFC9-4B40-8AF5-CCD1492C430A}" presName="sibTrans" presStyleLbl="sibTrans2D1" presStyleIdx="0" presStyleCnt="2"/>
      <dgm:spPr/>
    </dgm:pt>
    <dgm:pt modelId="{5227CE09-FA9C-4F5F-AE1C-8CCBEF504B6F}" type="pres">
      <dgm:prSet presAssocID="{18334B09-DFC9-4B40-8AF5-CCD1492C430A}" presName="connectorText" presStyleLbl="sibTrans2D1" presStyleIdx="0" presStyleCnt="2"/>
      <dgm:spPr/>
    </dgm:pt>
    <dgm:pt modelId="{F58357E8-6127-42C6-A6DE-26FA3D0D36E8}" type="pres">
      <dgm:prSet presAssocID="{B135328B-79BF-44D6-9AA6-2A220BF75EAD}" presName="node" presStyleLbl="node1" presStyleIdx="1" presStyleCnt="3">
        <dgm:presLayoutVars>
          <dgm:bulletEnabled val="1"/>
        </dgm:presLayoutVars>
      </dgm:prSet>
      <dgm:spPr/>
    </dgm:pt>
    <dgm:pt modelId="{2E38FB17-7025-44E7-9736-F0982C0E3254}" type="pres">
      <dgm:prSet presAssocID="{5523599F-E496-4F9B-92F6-97C91FD90524}" presName="sibTrans" presStyleLbl="sibTrans2D1" presStyleIdx="1" presStyleCnt="2"/>
      <dgm:spPr/>
    </dgm:pt>
    <dgm:pt modelId="{E76FB214-AD8F-4B01-8101-E63AD760B83C}" type="pres">
      <dgm:prSet presAssocID="{5523599F-E496-4F9B-92F6-97C91FD90524}" presName="connectorText" presStyleLbl="sibTrans2D1" presStyleIdx="1" presStyleCnt="2"/>
      <dgm:spPr/>
    </dgm:pt>
    <dgm:pt modelId="{CD52323D-78CD-4593-9881-2D71F7BF2477}" type="pres">
      <dgm:prSet presAssocID="{3C37360C-2F1F-4CF1-830A-11B8D10E04DD}" presName="node" presStyleLbl="node1" presStyleIdx="2" presStyleCnt="3">
        <dgm:presLayoutVars>
          <dgm:bulletEnabled val="1"/>
        </dgm:presLayoutVars>
      </dgm:prSet>
      <dgm:spPr/>
    </dgm:pt>
  </dgm:ptLst>
  <dgm:cxnLst>
    <dgm:cxn modelId="{AC1BEF03-00B1-488F-B80A-AC7C155C95A9}" type="presOf" srcId="{B135328B-79BF-44D6-9AA6-2A220BF75EAD}" destId="{F58357E8-6127-42C6-A6DE-26FA3D0D36E8}" srcOrd="0" destOrd="0" presId="urn:microsoft.com/office/officeart/2005/8/layout/process1"/>
    <dgm:cxn modelId="{B45EE61F-889B-4C51-8598-8128BD8291C6}" type="presOf" srcId="{087D3050-57DC-4427-81AB-EE7C772FB971}" destId="{B7C41E3D-D8B1-4FA2-8611-9E454DF131ED}" srcOrd="0" destOrd="0" presId="urn:microsoft.com/office/officeart/2005/8/layout/process1"/>
    <dgm:cxn modelId="{48833920-7A65-4094-B8BD-2579E672912F}" type="presOf" srcId="{18334B09-DFC9-4B40-8AF5-CCD1492C430A}" destId="{5227CE09-FA9C-4F5F-AE1C-8CCBEF504B6F}" srcOrd="1" destOrd="0" presId="urn:microsoft.com/office/officeart/2005/8/layout/process1"/>
    <dgm:cxn modelId="{A33B9E33-DFCA-4D28-94DD-01281C730FCB}" type="presOf" srcId="{18334B09-DFC9-4B40-8AF5-CCD1492C430A}" destId="{11807BCC-F5E1-407C-A30C-30C5623F9EE9}" srcOrd="0" destOrd="0" presId="urn:microsoft.com/office/officeart/2005/8/layout/process1"/>
    <dgm:cxn modelId="{2AB8643A-AE09-4D03-8390-F139BE492BA4}" type="presOf" srcId="{3C37360C-2F1F-4CF1-830A-11B8D10E04DD}" destId="{CD52323D-78CD-4593-9881-2D71F7BF2477}" srcOrd="0" destOrd="0" presId="urn:microsoft.com/office/officeart/2005/8/layout/process1"/>
    <dgm:cxn modelId="{5168DA79-AD3A-4521-A0F7-91B22FCD89A7}" srcId="{087D3050-57DC-4427-81AB-EE7C772FB971}" destId="{B135328B-79BF-44D6-9AA6-2A220BF75EAD}" srcOrd="1" destOrd="0" parTransId="{AAE391CA-422F-426D-B1A7-804D086954E3}" sibTransId="{5523599F-E496-4F9B-92F6-97C91FD90524}"/>
    <dgm:cxn modelId="{821C7A88-24DF-4C2E-BD5F-5D5930FDFFD1}" type="presOf" srcId="{5523599F-E496-4F9B-92F6-97C91FD90524}" destId="{E76FB214-AD8F-4B01-8101-E63AD760B83C}" srcOrd="1" destOrd="0" presId="urn:microsoft.com/office/officeart/2005/8/layout/process1"/>
    <dgm:cxn modelId="{4B9679B8-CA45-4CBD-8D37-212DD2C3600F}" type="presOf" srcId="{CAE766B9-F235-409A-8561-91E5E15848C3}" destId="{64725B00-6296-4915-9D63-9226C2F0E853}" srcOrd="0" destOrd="0" presId="urn:microsoft.com/office/officeart/2005/8/layout/process1"/>
    <dgm:cxn modelId="{E3B30EBB-3964-458E-8C00-A3CAF5BF7037}" srcId="{087D3050-57DC-4427-81AB-EE7C772FB971}" destId="{CAE766B9-F235-409A-8561-91E5E15848C3}" srcOrd="0" destOrd="0" parTransId="{4660FD01-AE63-4EBB-AF05-3A53A8B50EE3}" sibTransId="{18334B09-DFC9-4B40-8AF5-CCD1492C430A}"/>
    <dgm:cxn modelId="{728902D7-AA1D-4509-811F-599D1D348D0F}" type="presOf" srcId="{5523599F-E496-4F9B-92F6-97C91FD90524}" destId="{2E38FB17-7025-44E7-9736-F0982C0E3254}" srcOrd="0" destOrd="0" presId="urn:microsoft.com/office/officeart/2005/8/layout/process1"/>
    <dgm:cxn modelId="{119E92FB-BD39-4BA8-A18C-E4773D56345B}" srcId="{087D3050-57DC-4427-81AB-EE7C772FB971}" destId="{3C37360C-2F1F-4CF1-830A-11B8D10E04DD}" srcOrd="2" destOrd="0" parTransId="{F04D6E3B-A5B0-4F49-9F53-75B1F55B898E}" sibTransId="{08AC3C52-BFD2-4020-B06C-A806AB51AFA3}"/>
    <dgm:cxn modelId="{D0F2B247-CD64-467E-91D4-A088F98E0968}" type="presParOf" srcId="{B7C41E3D-D8B1-4FA2-8611-9E454DF131ED}" destId="{64725B00-6296-4915-9D63-9226C2F0E853}" srcOrd="0" destOrd="0" presId="urn:microsoft.com/office/officeart/2005/8/layout/process1"/>
    <dgm:cxn modelId="{D81DDD87-537D-46D6-94FD-01601E2D9B4F}" type="presParOf" srcId="{B7C41E3D-D8B1-4FA2-8611-9E454DF131ED}" destId="{11807BCC-F5E1-407C-A30C-30C5623F9EE9}" srcOrd="1" destOrd="0" presId="urn:microsoft.com/office/officeart/2005/8/layout/process1"/>
    <dgm:cxn modelId="{4EC62A01-F431-4452-BCA4-EC35B6C23A33}" type="presParOf" srcId="{11807BCC-F5E1-407C-A30C-30C5623F9EE9}" destId="{5227CE09-FA9C-4F5F-AE1C-8CCBEF504B6F}" srcOrd="0" destOrd="0" presId="urn:microsoft.com/office/officeart/2005/8/layout/process1"/>
    <dgm:cxn modelId="{8413B867-0F90-436E-86FD-82EE3180609B}" type="presParOf" srcId="{B7C41E3D-D8B1-4FA2-8611-9E454DF131ED}" destId="{F58357E8-6127-42C6-A6DE-26FA3D0D36E8}" srcOrd="2" destOrd="0" presId="urn:microsoft.com/office/officeart/2005/8/layout/process1"/>
    <dgm:cxn modelId="{7535C53E-0B18-41A6-8776-65F0BBC98525}" type="presParOf" srcId="{B7C41E3D-D8B1-4FA2-8611-9E454DF131ED}" destId="{2E38FB17-7025-44E7-9736-F0982C0E3254}" srcOrd="3" destOrd="0" presId="urn:microsoft.com/office/officeart/2005/8/layout/process1"/>
    <dgm:cxn modelId="{33D4207D-BA4B-425A-8E01-2E19CEBA35AD}" type="presParOf" srcId="{2E38FB17-7025-44E7-9736-F0982C0E3254}" destId="{E76FB214-AD8F-4B01-8101-E63AD760B83C}" srcOrd="0" destOrd="0" presId="urn:microsoft.com/office/officeart/2005/8/layout/process1"/>
    <dgm:cxn modelId="{2CA9F62E-8C46-4D1E-988C-29F057E7C9FC}" type="presParOf" srcId="{B7C41E3D-D8B1-4FA2-8611-9E454DF131ED}" destId="{CD52323D-78CD-4593-9881-2D71F7BF247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0C943-273D-4305-BC2F-A61C56E77DA3}">
      <dsp:nvSpPr>
        <dsp:cNvPr id="0" name=""/>
        <dsp:cNvSpPr/>
      </dsp:nvSpPr>
      <dsp:spPr>
        <a:xfrm>
          <a:off x="3917" y="225002"/>
          <a:ext cx="1712992" cy="112415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Ectoparasites Survey June 2019 </a:t>
          </a:r>
          <a:r>
            <a:rPr lang="de-DE" sz="1600" kern="1200" dirty="0"/>
            <a:t>(</a:t>
          </a:r>
          <a:r>
            <a:rPr lang="de-DE" sz="1600" kern="1200" dirty="0" err="1"/>
            <a:t>mid</a:t>
          </a:r>
          <a:r>
            <a:rPr lang="de-DE" sz="1600" kern="1200" dirty="0"/>
            <a:t> June to </a:t>
          </a:r>
          <a:r>
            <a:rPr lang="de-DE" sz="1600" kern="1200" dirty="0" err="1"/>
            <a:t>mid</a:t>
          </a:r>
          <a:r>
            <a:rPr lang="de-DE" sz="1600" kern="1200" dirty="0"/>
            <a:t> </a:t>
          </a:r>
          <a:r>
            <a:rPr lang="de-DE" sz="1600" kern="1200" dirty="0" err="1"/>
            <a:t>July</a:t>
          </a:r>
          <a:r>
            <a:rPr lang="de-DE" sz="1600" kern="1200" dirty="0"/>
            <a:t>)</a:t>
          </a:r>
          <a:endParaRPr lang="en-GB" sz="1600" kern="1200" dirty="0"/>
        </a:p>
      </dsp:txBody>
      <dsp:txXfrm>
        <a:off x="36842" y="257927"/>
        <a:ext cx="1647142" cy="1058301"/>
      </dsp:txXfrm>
    </dsp:sp>
    <dsp:sp modelId="{53D6DC3E-42FE-4132-A7FD-9E94EA1B6B09}">
      <dsp:nvSpPr>
        <dsp:cNvPr id="0" name=""/>
        <dsp:cNvSpPr/>
      </dsp:nvSpPr>
      <dsp:spPr>
        <a:xfrm>
          <a:off x="1888210" y="574667"/>
          <a:ext cx="363154" cy="424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1888210" y="659631"/>
        <a:ext cx="254208" cy="254894"/>
      </dsp:txXfrm>
    </dsp:sp>
    <dsp:sp modelId="{64725B00-6296-4915-9D63-9226C2F0E853}">
      <dsp:nvSpPr>
        <dsp:cNvPr id="0" name=""/>
        <dsp:cNvSpPr/>
      </dsp:nvSpPr>
      <dsp:spPr>
        <a:xfrm>
          <a:off x="2402107" y="225002"/>
          <a:ext cx="1712992" cy="112415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MASSIV MDA </a:t>
          </a:r>
          <a:r>
            <a:rPr lang="en-GB" sz="1600" kern="1200" dirty="0"/>
            <a:t>(</a:t>
          </a:r>
          <a:r>
            <a:rPr lang="en-US" sz="1600" kern="1200" dirty="0"/>
            <a:t>July 15 to Sept 30)</a:t>
          </a:r>
          <a:r>
            <a:rPr lang="en-GB" sz="1600" kern="1200" dirty="0"/>
            <a:t> </a:t>
          </a:r>
          <a:r>
            <a:rPr lang="de-DE" sz="1600" kern="1200" dirty="0"/>
            <a:t> </a:t>
          </a:r>
          <a:endParaRPr lang="en-GB" sz="1600" kern="1200" dirty="0"/>
        </a:p>
      </dsp:txBody>
      <dsp:txXfrm>
        <a:off x="2435032" y="257927"/>
        <a:ext cx="1647142" cy="1058301"/>
      </dsp:txXfrm>
    </dsp:sp>
    <dsp:sp modelId="{11807BCC-F5E1-407C-A30C-30C5623F9EE9}">
      <dsp:nvSpPr>
        <dsp:cNvPr id="0" name=""/>
        <dsp:cNvSpPr/>
      </dsp:nvSpPr>
      <dsp:spPr>
        <a:xfrm>
          <a:off x="4286400" y="574667"/>
          <a:ext cx="363154" cy="424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4286400" y="659631"/>
        <a:ext cx="254208" cy="254894"/>
      </dsp:txXfrm>
    </dsp:sp>
    <dsp:sp modelId="{F58357E8-6127-42C6-A6DE-26FA3D0D36E8}">
      <dsp:nvSpPr>
        <dsp:cNvPr id="0" name=""/>
        <dsp:cNvSpPr/>
      </dsp:nvSpPr>
      <dsp:spPr>
        <a:xfrm>
          <a:off x="4800298" y="225002"/>
          <a:ext cx="1712992" cy="112415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Scabies Survey November 2019</a:t>
          </a:r>
          <a:endParaRPr lang="en-GB" sz="1600" kern="1200" dirty="0"/>
        </a:p>
      </dsp:txBody>
      <dsp:txXfrm>
        <a:off x="4833223" y="257927"/>
        <a:ext cx="1647142" cy="1058301"/>
      </dsp:txXfrm>
    </dsp:sp>
    <dsp:sp modelId="{2E38FB17-7025-44E7-9736-F0982C0E3254}">
      <dsp:nvSpPr>
        <dsp:cNvPr id="0" name=""/>
        <dsp:cNvSpPr/>
      </dsp:nvSpPr>
      <dsp:spPr>
        <a:xfrm>
          <a:off x="6684590" y="574667"/>
          <a:ext cx="363154" cy="424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6684590" y="659631"/>
        <a:ext cx="254208" cy="254894"/>
      </dsp:txXfrm>
    </dsp:sp>
    <dsp:sp modelId="{CD52323D-78CD-4593-9881-2D71F7BF2477}">
      <dsp:nvSpPr>
        <dsp:cNvPr id="0" name=""/>
        <dsp:cNvSpPr/>
      </dsp:nvSpPr>
      <dsp:spPr>
        <a:xfrm>
          <a:off x="7198488" y="225002"/>
          <a:ext cx="1712992" cy="112415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Scabies Survey November 2021</a:t>
          </a:r>
          <a:endParaRPr lang="en-GB" sz="1600" kern="1200" dirty="0"/>
        </a:p>
      </dsp:txBody>
      <dsp:txXfrm>
        <a:off x="7231413" y="257927"/>
        <a:ext cx="1647142" cy="10583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25B00-6296-4915-9D63-9226C2F0E853}">
      <dsp:nvSpPr>
        <dsp:cNvPr id="0" name=""/>
        <dsp:cNvSpPr/>
      </dsp:nvSpPr>
      <dsp:spPr>
        <a:xfrm>
          <a:off x="5737" y="30561"/>
          <a:ext cx="1714906" cy="1028944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MASSIV MDA </a:t>
          </a:r>
          <a:r>
            <a:rPr lang="en-GB" sz="1600" kern="1200" dirty="0"/>
            <a:t>(</a:t>
          </a:r>
          <a:r>
            <a:rPr lang="en-US" sz="1600" kern="1200" dirty="0"/>
            <a:t>July 15 to Sept 30)</a:t>
          </a:r>
          <a:r>
            <a:rPr lang="en-GB" sz="1600" kern="1200" dirty="0"/>
            <a:t> </a:t>
          </a:r>
          <a:r>
            <a:rPr lang="de-DE" sz="1600" kern="1200" dirty="0"/>
            <a:t> </a:t>
          </a:r>
          <a:endParaRPr lang="en-GB" sz="1600" kern="1200" dirty="0"/>
        </a:p>
      </dsp:txBody>
      <dsp:txXfrm>
        <a:off x="35874" y="60698"/>
        <a:ext cx="1654632" cy="968670"/>
      </dsp:txXfrm>
    </dsp:sp>
    <dsp:sp modelId="{11807BCC-F5E1-407C-A30C-30C5623F9EE9}">
      <dsp:nvSpPr>
        <dsp:cNvPr id="0" name=""/>
        <dsp:cNvSpPr/>
      </dsp:nvSpPr>
      <dsp:spPr>
        <a:xfrm>
          <a:off x="1892135" y="332385"/>
          <a:ext cx="363560" cy="4252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1892135" y="417444"/>
        <a:ext cx="254492" cy="255178"/>
      </dsp:txXfrm>
    </dsp:sp>
    <dsp:sp modelId="{F58357E8-6127-42C6-A6DE-26FA3D0D36E8}">
      <dsp:nvSpPr>
        <dsp:cNvPr id="0" name=""/>
        <dsp:cNvSpPr/>
      </dsp:nvSpPr>
      <dsp:spPr>
        <a:xfrm>
          <a:off x="2406607" y="30561"/>
          <a:ext cx="1714906" cy="1028944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STH Survey November 2019</a:t>
          </a:r>
          <a:endParaRPr lang="en-GB" sz="1600" kern="1200" dirty="0"/>
        </a:p>
      </dsp:txBody>
      <dsp:txXfrm>
        <a:off x="2436744" y="60698"/>
        <a:ext cx="1654632" cy="968670"/>
      </dsp:txXfrm>
    </dsp:sp>
    <dsp:sp modelId="{2E38FB17-7025-44E7-9736-F0982C0E3254}">
      <dsp:nvSpPr>
        <dsp:cNvPr id="0" name=""/>
        <dsp:cNvSpPr/>
      </dsp:nvSpPr>
      <dsp:spPr>
        <a:xfrm>
          <a:off x="4293004" y="332385"/>
          <a:ext cx="363560" cy="4252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4293004" y="417444"/>
        <a:ext cx="254492" cy="255178"/>
      </dsp:txXfrm>
    </dsp:sp>
    <dsp:sp modelId="{CD52323D-78CD-4593-9881-2D71F7BF2477}">
      <dsp:nvSpPr>
        <dsp:cNvPr id="0" name=""/>
        <dsp:cNvSpPr/>
      </dsp:nvSpPr>
      <dsp:spPr>
        <a:xfrm>
          <a:off x="4807476" y="30561"/>
          <a:ext cx="1714906" cy="1028944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STH Survey November 2021</a:t>
          </a:r>
          <a:endParaRPr lang="en-GB" sz="1600" kern="1200" dirty="0"/>
        </a:p>
      </dsp:txBody>
      <dsp:txXfrm>
        <a:off x="4837613" y="60698"/>
        <a:ext cx="1654632" cy="968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9B8F4-58FF-42FA-8638-A4B0B3080BAC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C75A9-AA76-4212-B4F8-B8667CC8A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596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ECE98-3B20-4F4A-9B9C-E43A6F42C30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test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7398D-A3C2-2D4A-BB3F-7B427B5B3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12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Specifically</a:t>
            </a:r>
            <a:r>
              <a:rPr lang="de-DE" dirty="0"/>
              <a:t> </a:t>
            </a:r>
            <a:r>
              <a:rPr lang="de-DE" dirty="0" err="1"/>
              <a:t>strongyloides</a:t>
            </a:r>
            <a:r>
              <a:rPr lang="de-DE" dirty="0"/>
              <a:t>, </a:t>
            </a:r>
            <a:r>
              <a:rPr lang="de-DE" dirty="0" err="1"/>
              <a:t>as</a:t>
            </a:r>
            <a:r>
              <a:rPr lang="de-DE" dirty="0"/>
              <a:t> Albendazol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particularly</a:t>
            </a:r>
            <a:r>
              <a:rPr lang="de-DE" dirty="0"/>
              <a:t> </a:t>
            </a:r>
            <a:r>
              <a:rPr lang="de-DE" dirty="0" err="1"/>
              <a:t>effective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</a:t>
            </a:r>
            <a:r>
              <a:rPr lang="de-DE" dirty="0" err="1"/>
              <a:t>Strongy</a:t>
            </a:r>
            <a:endParaRPr lang="de-DE" dirty="0"/>
          </a:p>
          <a:p>
            <a:r>
              <a:rPr lang="de-DE" dirty="0" err="1"/>
              <a:t>Hookworm</a:t>
            </a:r>
            <a:r>
              <a:rPr lang="de-DE" dirty="0"/>
              <a:t> </a:t>
            </a:r>
            <a:r>
              <a:rPr lang="de-DE" dirty="0" err="1"/>
              <a:t>generally</a:t>
            </a:r>
            <a:r>
              <a:rPr lang="de-DE" dirty="0"/>
              <a:t> not responsive to </a:t>
            </a:r>
            <a:r>
              <a:rPr lang="de-DE" dirty="0" err="1"/>
              <a:t>single</a:t>
            </a:r>
            <a:r>
              <a:rPr lang="de-DE" dirty="0"/>
              <a:t> dose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7398D-A3C2-2D4A-BB3F-7B427B5B32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61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Differnt</a:t>
            </a:r>
            <a:r>
              <a:rPr lang="de-DE" dirty="0"/>
              <a:t> </a:t>
            </a:r>
            <a:r>
              <a:rPr lang="de-DE" dirty="0" err="1"/>
              <a:t>dosing</a:t>
            </a:r>
            <a:r>
              <a:rPr lang="de-DE" dirty="0"/>
              <a:t> </a:t>
            </a:r>
            <a:r>
              <a:rPr lang="de-DE" dirty="0" err="1"/>
              <a:t>schedules</a:t>
            </a:r>
            <a:r>
              <a:rPr lang="de-DE" dirty="0"/>
              <a:t> and an alternative </a:t>
            </a:r>
            <a:r>
              <a:rPr lang="de-DE" dirty="0" err="1"/>
              <a:t>agent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excluded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;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effect</a:t>
            </a:r>
            <a:r>
              <a:rPr lang="de-DE" dirty="0"/>
              <a:t> in </a:t>
            </a:r>
            <a:r>
              <a:rPr lang="de-DE" dirty="0" err="1"/>
              <a:t>indiginous</a:t>
            </a:r>
            <a:r>
              <a:rPr lang="de-DE" dirty="0"/>
              <a:t> </a:t>
            </a:r>
            <a:r>
              <a:rPr lang="de-DE" dirty="0" err="1"/>
              <a:t>australians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lots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movement</a:t>
            </a:r>
            <a:r>
              <a:rPr lang="de-DE" dirty="0"/>
              <a:t> and not on an </a:t>
            </a:r>
            <a:r>
              <a:rPr lang="de-DE" dirty="0" err="1"/>
              <a:t>island</a:t>
            </a:r>
            <a:r>
              <a:rPr lang="de-DE" dirty="0"/>
              <a:t> and not </a:t>
            </a:r>
            <a:r>
              <a:rPr lang="de-DE" dirty="0" err="1"/>
              <a:t>scabies</a:t>
            </a:r>
            <a:r>
              <a:rPr lang="de-DE" dirty="0"/>
              <a:t> </a:t>
            </a:r>
            <a:r>
              <a:rPr lang="de-DE" dirty="0" err="1"/>
              <a:t>specific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7398D-A3C2-2D4A-BB3F-7B427B5B32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6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Consistent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ethiopia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pacific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havent</a:t>
            </a:r>
            <a:r>
              <a:rPr lang="de-DE" dirty="0"/>
              <a:t> </a:t>
            </a:r>
            <a:r>
              <a:rPr lang="de-DE" dirty="0" err="1"/>
              <a:t>seen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evidence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an </a:t>
            </a:r>
            <a:r>
              <a:rPr lang="de-DE" dirty="0" err="1"/>
              <a:t>epidemic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7398D-A3C2-2D4A-BB3F-7B427B5B32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25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7398D-A3C2-2D4A-BB3F-7B427B5B32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 different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7398D-A3C2-2D4A-BB3F-7B427B5B32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9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9132"/>
            <a:ext cx="6705600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77818"/>
            <a:ext cx="8229600" cy="4821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baseline="0">
                <a:latin typeface="Corbel" panose="020B0503020204020204" pitchFamily="34" charset="0"/>
              </a:defRPr>
            </a:lvl1pPr>
          </a:lstStyle>
          <a:p>
            <a:pPr fontAlgn="t"/>
            <a:r>
              <a:rPr lang="en-US" sz="18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18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475D-BDED-4D62-A64C-203EC56ADB6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86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Slide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77818"/>
            <a:ext cx="8229600" cy="4821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baseline="0">
                <a:latin typeface="Corbel" panose="020B0503020204020204" pitchFamily="34" charset="0"/>
              </a:defRPr>
            </a:lvl1pPr>
          </a:lstStyle>
          <a:p>
            <a:pPr fontAlgn="t"/>
            <a:r>
              <a:rPr lang="en-US" sz="18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18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9132"/>
            <a:ext cx="6705600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475D-BDED-4D62-A64C-203EC56ADB6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919"/>
            <a:ext cx="5111750" cy="4807281"/>
          </a:xfrm>
          <a:prstGeom prst="rect">
            <a:avLst/>
          </a:prstGeom>
        </p:spPr>
        <p:txBody>
          <a:bodyPr/>
          <a:lstStyle>
            <a:lvl1pPr>
              <a:defRPr sz="2000" baseline="0">
                <a:latin typeface="Corbel" panose="020B0503020204020204" pitchFamily="34" charset="0"/>
              </a:defRPr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257244" marR="0" lvl="0" indent="-257244" algn="l" defTabSz="34299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491919"/>
            <a:ext cx="3008313" cy="4807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Corbel" panose="020B0503020204020204" pitchFamily="34" charset="0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fontAlgn="t"/>
            <a:r>
              <a:rPr lang="en-US" sz="18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18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9132"/>
            <a:ext cx="6697132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475D-BDED-4D62-A64C-203EC56ADB6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2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Slide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919"/>
            <a:ext cx="5111750" cy="4807281"/>
          </a:xfrm>
          <a:prstGeom prst="rect">
            <a:avLst/>
          </a:prstGeom>
        </p:spPr>
        <p:txBody>
          <a:bodyPr/>
          <a:lstStyle>
            <a:lvl1pPr>
              <a:defRPr sz="2000" baseline="0">
                <a:latin typeface="Corbel" panose="020B0503020204020204" pitchFamily="34" charset="0"/>
              </a:defRPr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257244" marR="0" lvl="0" indent="-257244" algn="l" defTabSz="34299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491919"/>
            <a:ext cx="3008313" cy="4807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Corbel" panose="020B0503020204020204" pitchFamily="34" charset="0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fontAlgn="t"/>
            <a:r>
              <a:rPr lang="en-US" sz="18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18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9132"/>
            <a:ext cx="6697133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475D-BDED-4D62-A64C-203EC56ADB6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64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50" r:id="rId3"/>
    <p:sldLayoutId id="2147483663" r:id="rId4"/>
    <p:sldLayoutId id="2147483656" r:id="rId5"/>
    <p:sldLayoutId id="2147483665" r:id="rId6"/>
  </p:sldLayoutIdLst>
  <p:hf sldNum="0" hdr="0" ftr="0" dt="0"/>
  <p:txStyles>
    <p:titleStyle>
      <a:lvl1pPr algn="ctr" defTabSz="342991" rtl="0" eaLnBrk="1" latinLnBrk="0" hangingPunct="1">
        <a:spcBef>
          <a:spcPct val="0"/>
        </a:spcBef>
        <a:buNone/>
        <a:defRPr sz="3301" kern="1200" baseline="0">
          <a:solidFill>
            <a:schemeClr val="bg2"/>
          </a:solidFill>
          <a:latin typeface="merriweather" charset="0"/>
          <a:ea typeface="+mj-ea"/>
          <a:cs typeface="+mj-cs"/>
        </a:defRPr>
      </a:lvl1pPr>
    </p:titleStyle>
    <p:bodyStyle>
      <a:lvl1pPr marL="257244" indent="-257244" algn="l" defTabSz="342991" rtl="0" eaLnBrk="1" latinLnBrk="0" hangingPunct="1">
        <a:spcBef>
          <a:spcPct val="20000"/>
        </a:spcBef>
        <a:buFont typeface="Arial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557361" indent="-214370" algn="l" defTabSz="342991" rtl="0" eaLnBrk="1" latinLnBrk="0" hangingPunct="1">
        <a:spcBef>
          <a:spcPct val="20000"/>
        </a:spcBef>
        <a:buFont typeface="Arial"/>
        <a:buChar char="–"/>
        <a:defRPr sz="2101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3429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342991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342991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2D4C37D3-F529-4749-A9B1-AA1DF935B711}"/>
              </a:ext>
            </a:extLst>
          </p:cNvPr>
          <p:cNvSpPr txBox="1"/>
          <p:nvPr/>
        </p:nvSpPr>
        <p:spPr>
          <a:xfrm>
            <a:off x="1035698" y="1664305"/>
            <a:ext cx="7072604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Off-Target Impacts of Ivermectin-MDA conducted for the Elimination of Malaria</a:t>
            </a:r>
          </a:p>
          <a:p>
            <a:pPr algn="ctr"/>
            <a:endParaRPr lang="en-US" sz="3200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Christian Kositz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(year 3 PhD) MRC The Gambia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and LSHTM</a:t>
            </a:r>
          </a:p>
          <a:p>
            <a:pPr algn="ctr"/>
            <a:endParaRPr lang="en-US" sz="1800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C9556FE-658A-400D-8247-8134A3575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242" y="5436637"/>
            <a:ext cx="994382" cy="994382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D01743A-CB2F-47E3-A1F5-5AE5BFD573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13" t="28808" r="49298" b="25842"/>
          <a:stretch/>
        </p:blipFill>
        <p:spPr>
          <a:xfrm>
            <a:off x="483408" y="4312836"/>
            <a:ext cx="2107834" cy="99438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56D0997-5C7B-4892-A7C7-68B15571D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810" y="0"/>
            <a:ext cx="896190" cy="370059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AF57717-AB35-4DB0-A674-315F195114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t="80712"/>
          <a:stretch/>
        </p:blipFill>
        <p:spPr>
          <a:xfrm rot="16200000">
            <a:off x="8018686" y="3925656"/>
            <a:ext cx="1350376" cy="90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11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808063-CE06-47BC-95FE-8A7F8C7C2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: STH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D84677-3D06-46B9-8F36-F30E1B5B7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6340A6-64FB-40AE-8100-7D7FB36A7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249405"/>
              </p:ext>
            </p:extLst>
          </p:nvPr>
        </p:nvGraphicFramePr>
        <p:xfrm>
          <a:off x="54865" y="1327150"/>
          <a:ext cx="9034270" cy="4972050"/>
        </p:xfrm>
        <a:graphic>
          <a:graphicData uri="http://schemas.openxmlformats.org/drawingml/2006/table">
            <a:tbl>
              <a:tblPr/>
              <a:tblGrid>
                <a:gridCol w="1467660">
                  <a:extLst>
                    <a:ext uri="{9D8B030D-6E8A-4147-A177-3AD203B41FA5}">
                      <a16:colId xmlns:a16="http://schemas.microsoft.com/office/drawing/2014/main" val="3514898756"/>
                    </a:ext>
                  </a:extLst>
                </a:gridCol>
                <a:gridCol w="1502310">
                  <a:extLst>
                    <a:ext uri="{9D8B030D-6E8A-4147-A177-3AD203B41FA5}">
                      <a16:colId xmlns:a16="http://schemas.microsoft.com/office/drawing/2014/main" val="765873232"/>
                    </a:ext>
                  </a:extLst>
                </a:gridCol>
                <a:gridCol w="1661316">
                  <a:extLst>
                    <a:ext uri="{9D8B030D-6E8A-4147-A177-3AD203B41FA5}">
                      <a16:colId xmlns:a16="http://schemas.microsoft.com/office/drawing/2014/main" val="2857752604"/>
                    </a:ext>
                  </a:extLst>
                </a:gridCol>
                <a:gridCol w="1549199">
                  <a:extLst>
                    <a:ext uri="{9D8B030D-6E8A-4147-A177-3AD203B41FA5}">
                      <a16:colId xmlns:a16="http://schemas.microsoft.com/office/drawing/2014/main" val="2301445674"/>
                    </a:ext>
                  </a:extLst>
                </a:gridCol>
                <a:gridCol w="1467660">
                  <a:extLst>
                    <a:ext uri="{9D8B030D-6E8A-4147-A177-3AD203B41FA5}">
                      <a16:colId xmlns:a16="http://schemas.microsoft.com/office/drawing/2014/main" val="4168274124"/>
                    </a:ext>
                  </a:extLst>
                </a:gridCol>
                <a:gridCol w="1386125">
                  <a:extLst>
                    <a:ext uri="{9D8B030D-6E8A-4147-A177-3AD203B41FA5}">
                      <a16:colId xmlns:a16="http://schemas.microsoft.com/office/drawing/2014/main" val="3411101311"/>
                    </a:ext>
                  </a:extLst>
                </a:gridCol>
              </a:tblGrid>
              <a:tr h="298961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Nov-19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Participants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Strongyloides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Ascaris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1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Necator</a:t>
                      </a:r>
                      <a:endParaRPr lang="en-GB" sz="2000" b="0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STH 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752013"/>
                  </a:ext>
                </a:extLst>
              </a:tr>
              <a:tr h="298961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Agegroup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 STH  N (%)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696874"/>
                  </a:ext>
                </a:extLst>
              </a:tr>
              <a:tr h="298961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– 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 (37.2%)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(14.04%)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(3.4%)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(4.8%)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(20.5%)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6319156"/>
                  </a:ext>
                </a:extLst>
              </a:tr>
              <a:tr h="298961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– 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 (38.8%)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(15.3%)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(5.4%)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(4.3%)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(22.6%)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98148"/>
                  </a:ext>
                </a:extLst>
              </a:tr>
              <a:tr h="298961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– 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 (24%)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(8.7%)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(3%)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(5.7%)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(15.7%)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1082179"/>
                  </a:ext>
                </a:extLst>
              </a:tr>
              <a:tr h="298961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242373"/>
                  </a:ext>
                </a:extLst>
              </a:tr>
              <a:tr h="298961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Sex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342353"/>
                  </a:ext>
                </a:extLst>
              </a:tr>
              <a:tr h="298961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 (50.1%)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(13.1%)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(3.8%)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(4.2%)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(19%)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259210"/>
                  </a:ext>
                </a:extLst>
              </a:tr>
              <a:tr h="298961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 (49.9%)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(13.3%)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(4.4%)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(5.4%)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(20.9%)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8696"/>
                  </a:ext>
                </a:extLst>
              </a:tr>
              <a:tr h="298961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480525"/>
                  </a:ext>
                </a:extLst>
              </a:tr>
              <a:tr h="298961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547906"/>
                  </a:ext>
                </a:extLst>
              </a:tr>
              <a:tr h="298961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 (54.1%)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(16.9%)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(4.4%)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(5%)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(23.4%)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78515"/>
                  </a:ext>
                </a:extLst>
              </a:tr>
              <a:tr h="307041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 (45.9%)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(9.1%)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(4%)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(4.6%)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(16.4%)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625715"/>
                  </a:ext>
                </a:extLst>
              </a:tr>
              <a:tr h="307041">
                <a:tc>
                  <a:txBody>
                    <a:bodyPr/>
                    <a:lstStyle/>
                    <a:p>
                      <a:pPr algn="ctr" fontAlgn="t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0.39 (0.16 – 0.94)</a:t>
                      </a:r>
                      <a:endParaRPr lang="en-GB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0.91 (0.47 – 1.72)</a:t>
                      </a:r>
                      <a:endParaRPr lang="en-GB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0.85 (0.36 – 2.0)</a:t>
                      </a:r>
                      <a:endParaRPr lang="en-GB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0.62 (0.33 – 1.19)</a:t>
                      </a:r>
                      <a:endParaRPr lang="en-GB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242864"/>
                  </a:ext>
                </a:extLst>
              </a:tr>
              <a:tr h="307041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Total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(13.3%)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(4.1%)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(4.8%)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 (20.2%)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471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105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98027-A55F-4BEB-9E1A-BF31BB9FA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Explanations for Scabies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7112B-0B5A-4044-ADDC-E41AD72B9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Within study reservoirs not treated with ivermectin (children &lt; 15kg, pregnant or breast feeding women), absent villagers (visiting, travelling, hiding, not participating)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External reservoirs: schools, new inhabitants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Intervention coverage might be sufficient for malaria but insufficient for scabies </a:t>
            </a:r>
          </a:p>
        </p:txBody>
      </p:sp>
    </p:spTree>
    <p:extLst>
      <p:ext uri="{BB962C8B-B14F-4D97-AF65-F5344CB8AC3E}">
        <p14:creationId xmlns:p14="http://schemas.microsoft.com/office/powerpoint/2010/main" val="310225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AE675-02E9-4E3A-9417-CAE73C75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Explanations for STH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95F35-4057-4B4E-9C42-0986F1859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Apparent effect on Strongyloides: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Have we measured at the right time point?</a:t>
            </a:r>
          </a:p>
          <a:p>
            <a:pPr marL="900261" lvl="1" indent="-342900">
              <a:buFont typeface="Wingdings" panose="05000000000000000000" pitchFamily="2" charset="2"/>
              <a:buChar char="Ø"/>
            </a:pPr>
            <a:r>
              <a:rPr lang="en-GB" sz="1800" i="1" dirty="0"/>
              <a:t>S. stercoralis </a:t>
            </a:r>
            <a:r>
              <a:rPr lang="en-GB" sz="1800" dirty="0"/>
              <a:t>prepatent</a:t>
            </a:r>
            <a:r>
              <a:rPr lang="en-GB" sz="1800" i="1" dirty="0"/>
              <a:t> </a:t>
            </a:r>
            <a:r>
              <a:rPr lang="en-GB" sz="1800" dirty="0"/>
              <a:t>period 2 – 4 weeks (up to 8)</a:t>
            </a:r>
          </a:p>
          <a:p>
            <a:pPr marL="900261" lvl="1" indent="-342900">
              <a:buFont typeface="Wingdings" panose="05000000000000000000" pitchFamily="2" charset="2"/>
              <a:buChar char="Ø"/>
            </a:pPr>
            <a:r>
              <a:rPr lang="en-GB" sz="1800" dirty="0"/>
              <a:t>Larval stage “less susceptible” to ivermectin (rumour? data?)</a:t>
            </a:r>
          </a:p>
          <a:p>
            <a:pPr marL="900261" lvl="1" indent="-342900">
              <a:buFont typeface="Wingdings" panose="05000000000000000000" pitchFamily="2" charset="2"/>
              <a:buChar char="Ø"/>
            </a:pPr>
            <a:r>
              <a:rPr lang="en-GB" sz="1800" dirty="0"/>
              <a:t>Follow up data from November 2021 outstanding (ETA 04/2022)</a:t>
            </a:r>
          </a:p>
          <a:p>
            <a:pPr marL="900261" lvl="1" indent="-342900">
              <a:buFont typeface="Wingdings" panose="05000000000000000000" pitchFamily="2" charset="2"/>
              <a:buChar char="Ø"/>
            </a:pPr>
            <a:endParaRPr lang="en-GB" sz="1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One single village strongly influenced the ivermectin effect (contained 20% of Strongyloides in the intervention arm) =&gt; underestimated effect</a:t>
            </a:r>
            <a:endParaRPr lang="en-GB" sz="1800" dirty="0"/>
          </a:p>
          <a:p>
            <a:pPr marL="0" lvl="1" indent="0">
              <a:buNone/>
            </a:pPr>
            <a:endParaRPr lang="en-GB" dirty="0"/>
          </a:p>
          <a:p>
            <a:pPr marL="0" lvl="1" indent="0">
              <a:buNone/>
            </a:pPr>
            <a:r>
              <a:rPr lang="en-GB" sz="2000" dirty="0"/>
              <a:t>Other STH: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GB" sz="2000" dirty="0"/>
              <a:t>Sample size too small?</a:t>
            </a:r>
          </a:p>
          <a:p>
            <a:pPr marL="643018" lvl="2" indent="-342900">
              <a:buFont typeface="Wingdings" panose="05000000000000000000" pitchFamily="2" charset="2"/>
              <a:buChar char="Ø"/>
            </a:pPr>
            <a:r>
              <a:rPr lang="en-GB" i="1" dirty="0"/>
              <a:t>N. americanus </a:t>
            </a:r>
            <a:r>
              <a:rPr lang="en-GB" dirty="0"/>
              <a:t>effect still unclear unfortunately</a:t>
            </a:r>
          </a:p>
          <a:p>
            <a:pPr marL="643018" lvl="2" indent="-342900">
              <a:buFont typeface="Wingdings" panose="05000000000000000000" pitchFamily="2" charset="2"/>
              <a:buChar char="Ø"/>
            </a:pPr>
            <a:r>
              <a:rPr lang="en-GB" dirty="0"/>
              <a:t>No apparent effect on </a:t>
            </a:r>
            <a:r>
              <a:rPr lang="en-GB" i="1" dirty="0"/>
              <a:t>A. lumbricoides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82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005F-28B1-4FC7-90EB-2E6E9B769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1A4B8-57ED-4456-AE9D-4F7F857ED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195" y="1477818"/>
            <a:ext cx="8501605" cy="482138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No effect on scabies seen;</a:t>
            </a:r>
          </a:p>
          <a:p>
            <a:pPr marL="900261" lvl="1" indent="-342900">
              <a:buFont typeface="Wingdings" panose="05000000000000000000" pitchFamily="2" charset="2"/>
              <a:buChar char="Ø"/>
            </a:pPr>
            <a:r>
              <a:rPr lang="en-GB" sz="1800" dirty="0"/>
              <a:t>higher coverage needed</a:t>
            </a:r>
          </a:p>
          <a:p>
            <a:pPr marL="900261" lvl="1" indent="-342900">
              <a:buFont typeface="Wingdings" panose="05000000000000000000" pitchFamily="2" charset="2"/>
              <a:buChar char="Ø"/>
            </a:pPr>
            <a:r>
              <a:rPr lang="en-GB" sz="1800" dirty="0"/>
              <a:t>addition of treatment for non-eligible ivermectin groups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Evidence of an effect on Strongyloides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Ivermectin for malaria vector control is likely to have off target effects and studies should look out for them </a:t>
            </a:r>
          </a:p>
          <a:p>
            <a:pPr marL="900261" lvl="1" indent="-342900">
              <a:buFont typeface="Wingdings" panose="05000000000000000000" pitchFamily="2" charset="2"/>
              <a:buChar char="Ø"/>
            </a:pPr>
            <a:r>
              <a:rPr lang="en-GB" sz="1800" dirty="0"/>
              <a:t>Ectoparasites comparatively cheap</a:t>
            </a:r>
          </a:p>
          <a:p>
            <a:pPr marL="900261" lvl="1" indent="-342900">
              <a:buFont typeface="Wingdings" panose="05000000000000000000" pitchFamily="2" charset="2"/>
              <a:buChar char="Ø"/>
            </a:pPr>
            <a:r>
              <a:rPr lang="en-GB" sz="1800" dirty="0"/>
              <a:t>Soil-transmitted helminths are more resource intensive</a:t>
            </a:r>
          </a:p>
          <a:p>
            <a:pPr marL="900261" lvl="1" indent="-342900">
              <a:buFont typeface="Wingdings" panose="05000000000000000000" pitchFamily="2" charset="2"/>
              <a:buChar char="Ø"/>
            </a:pPr>
            <a:r>
              <a:rPr lang="en-GB" sz="1800" dirty="0"/>
              <a:t>Potential environmental impact </a:t>
            </a:r>
            <a:r>
              <a:rPr lang="de-DE" sz="1800" dirty="0"/>
              <a:t>(</a:t>
            </a:r>
            <a:r>
              <a:rPr lang="de-DE" sz="1800" dirty="0" err="1"/>
              <a:t>dung</a:t>
            </a:r>
            <a:r>
              <a:rPr lang="de-DE" sz="1800" dirty="0"/>
              <a:t> </a:t>
            </a:r>
            <a:r>
              <a:rPr lang="de-DE" sz="1800" dirty="0" err="1"/>
              <a:t>beetles</a:t>
            </a:r>
            <a:r>
              <a:rPr lang="de-DE" sz="1800" dirty="0"/>
              <a:t>)</a:t>
            </a:r>
            <a:r>
              <a:rPr lang="en-GB" sz="1800" dirty="0"/>
              <a:t> </a:t>
            </a:r>
          </a:p>
          <a:p>
            <a:pPr marL="900261" lvl="1" indent="-342900">
              <a:buFont typeface="Wingdings" panose="05000000000000000000" pitchFamily="2" charset="2"/>
              <a:buChar char="Ø"/>
            </a:pPr>
            <a:r>
              <a:rPr lang="en-GB" sz="1800" dirty="0"/>
              <a:t>Potentially adds to cost-effectiveness of the intervention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701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27F559-1CD8-4BEA-A466-3E3F67372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Acknowledgements</a:t>
            </a:r>
            <a:br>
              <a:rPr lang="en-GB" dirty="0"/>
            </a:b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7F52BDC-43E7-4744-8CB6-CF225F092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7" y="1057940"/>
            <a:ext cx="2351314" cy="4821382"/>
          </a:xfrm>
        </p:spPr>
        <p:txBody>
          <a:bodyPr/>
          <a:lstStyle/>
          <a:p>
            <a:r>
              <a:rPr lang="en-GB" u="sng" dirty="0"/>
              <a:t>Fieldwork:</a:t>
            </a:r>
          </a:p>
          <a:p>
            <a:r>
              <a:rPr lang="en-GB" sz="1600" dirty="0"/>
              <a:t>Omar </a:t>
            </a:r>
            <a:r>
              <a:rPr lang="en-GB" sz="1600" dirty="0" err="1"/>
              <a:t>Jallow</a:t>
            </a:r>
            <a:endParaRPr lang="en-GB" sz="1600" dirty="0"/>
          </a:p>
          <a:p>
            <a:r>
              <a:rPr lang="en-GB" sz="1600" dirty="0" err="1"/>
              <a:t>Dullo</a:t>
            </a:r>
            <a:r>
              <a:rPr lang="en-GB" sz="1600" dirty="0"/>
              <a:t> </a:t>
            </a:r>
            <a:r>
              <a:rPr lang="en-GB" sz="1600" dirty="0" err="1"/>
              <a:t>Baldeh</a:t>
            </a:r>
            <a:endParaRPr lang="en-GB" sz="1600" dirty="0"/>
          </a:p>
          <a:p>
            <a:r>
              <a:rPr lang="en-GB" sz="1600" dirty="0"/>
              <a:t>Ebrima </a:t>
            </a:r>
            <a:r>
              <a:rPr lang="en-GB" sz="1600" dirty="0" err="1"/>
              <a:t>Manneh</a:t>
            </a:r>
            <a:endParaRPr lang="en-GB" sz="1600" dirty="0"/>
          </a:p>
          <a:p>
            <a:r>
              <a:rPr lang="en-GB" sz="1600" dirty="0"/>
              <a:t>Muhammed </a:t>
            </a:r>
            <a:r>
              <a:rPr lang="en-GB" sz="1600" dirty="0" err="1"/>
              <a:t>Gissay</a:t>
            </a:r>
            <a:endParaRPr lang="en-GB" sz="1600" dirty="0"/>
          </a:p>
          <a:p>
            <a:r>
              <a:rPr lang="en-GB" sz="1600" dirty="0"/>
              <a:t>Mariama </a:t>
            </a:r>
            <a:r>
              <a:rPr lang="en-GB" sz="1600" dirty="0" err="1"/>
              <a:t>Drammeh</a:t>
            </a:r>
            <a:endParaRPr lang="en-GB" sz="1600" dirty="0"/>
          </a:p>
          <a:p>
            <a:r>
              <a:rPr lang="de-DE" sz="1600" dirty="0"/>
              <a:t>Franca Conradis-Jansen</a:t>
            </a:r>
          </a:p>
          <a:p>
            <a:r>
              <a:rPr lang="de-DE" sz="1600" dirty="0" err="1"/>
              <a:t>Wassa</a:t>
            </a:r>
            <a:r>
              <a:rPr lang="de-DE" sz="1600" dirty="0"/>
              <a:t> Njie</a:t>
            </a:r>
          </a:p>
          <a:p>
            <a:r>
              <a:rPr lang="de-DE" sz="1600" dirty="0" err="1"/>
              <a:t>Dembo</a:t>
            </a:r>
            <a:r>
              <a:rPr lang="de-DE" sz="1600" dirty="0"/>
              <a:t> KM </a:t>
            </a:r>
            <a:r>
              <a:rPr lang="de-DE" sz="1600" dirty="0" err="1"/>
              <a:t>Fatty</a:t>
            </a:r>
            <a:endParaRPr lang="de-DE" sz="1600" dirty="0"/>
          </a:p>
          <a:p>
            <a:r>
              <a:rPr lang="de-DE" sz="1600" dirty="0"/>
              <a:t>Muhammed </a:t>
            </a:r>
            <a:r>
              <a:rPr lang="de-DE" sz="1600" dirty="0" err="1"/>
              <a:t>Baldeh</a:t>
            </a:r>
            <a:endParaRPr lang="de-DE" sz="1600" dirty="0"/>
          </a:p>
          <a:p>
            <a:r>
              <a:rPr lang="de-DE" sz="1600" dirty="0"/>
              <a:t>Edwin Armitage</a:t>
            </a:r>
          </a:p>
          <a:p>
            <a:r>
              <a:rPr lang="de-DE" sz="1600" dirty="0" err="1"/>
              <a:t>Alagie</a:t>
            </a:r>
            <a:r>
              <a:rPr lang="de-DE" sz="1600" dirty="0"/>
              <a:t> </a:t>
            </a:r>
            <a:r>
              <a:rPr lang="de-DE" sz="1600" dirty="0" err="1"/>
              <a:t>Darboe</a:t>
            </a:r>
            <a:endParaRPr lang="de-DE" sz="1600" dirty="0"/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BC58949E-E059-4B1A-8545-F05EC58A3998}"/>
              </a:ext>
            </a:extLst>
          </p:cNvPr>
          <p:cNvSpPr txBox="1">
            <a:spLocks/>
          </p:cNvSpPr>
          <p:nvPr/>
        </p:nvSpPr>
        <p:spPr>
          <a:xfrm>
            <a:off x="4080365" y="1018309"/>
            <a:ext cx="2351314" cy="4821382"/>
          </a:xfrm>
          <a:prstGeom prst="rect">
            <a:avLst/>
          </a:prstGeom>
        </p:spPr>
        <p:txBody>
          <a:bodyPr/>
          <a:lstStyle>
            <a:lvl1pPr marL="0" indent="0" algn="l" defTabSz="342991" rtl="0" eaLnBrk="1" latinLnBrk="0" hangingPunct="1">
              <a:spcBef>
                <a:spcPct val="20000"/>
              </a:spcBef>
              <a:buFont typeface="Arial"/>
              <a:buNone/>
              <a:defRPr sz="2000" b="0" i="0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557361" indent="-214370" algn="l" defTabSz="342991" rtl="0" eaLnBrk="1" latinLnBrk="0" hangingPunct="1">
              <a:spcBef>
                <a:spcPct val="20000"/>
              </a:spcBef>
              <a:buFont typeface="Arial"/>
              <a:buChar char="–"/>
              <a:defRPr sz="21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479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470" indent="-171496" algn="l" defTabSz="342991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461" indent="-171496" algn="l" defTabSz="342991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 dirty="0" err="1"/>
              <a:t>Labwork</a:t>
            </a:r>
            <a:r>
              <a:rPr lang="en-GB" u="sng" dirty="0"/>
              <a:t>:</a:t>
            </a:r>
          </a:p>
          <a:p>
            <a:r>
              <a:rPr lang="de-DE" sz="1600" dirty="0" err="1"/>
              <a:t>Hristina</a:t>
            </a:r>
            <a:r>
              <a:rPr lang="de-DE" sz="1600" dirty="0"/>
              <a:t> </a:t>
            </a:r>
            <a:r>
              <a:rPr lang="de-DE" sz="1600" dirty="0" err="1"/>
              <a:t>Vasileva</a:t>
            </a:r>
            <a:endParaRPr lang="de-DE" sz="1600" dirty="0"/>
          </a:p>
          <a:p>
            <a:r>
              <a:rPr lang="de-DE" sz="1600" dirty="0"/>
              <a:t>Joanna Houghton</a:t>
            </a:r>
          </a:p>
          <a:p>
            <a:r>
              <a:rPr lang="de-DE" sz="1600" dirty="0"/>
              <a:t>James </a:t>
            </a:r>
            <a:r>
              <a:rPr lang="de-DE" sz="1600" dirty="0" err="1"/>
              <a:t>Ashall</a:t>
            </a:r>
            <a:r>
              <a:rPr lang="de-DE" sz="1600" dirty="0"/>
              <a:t> </a:t>
            </a:r>
          </a:p>
          <a:p>
            <a:endParaRPr lang="de-DE" dirty="0"/>
          </a:p>
          <a:p>
            <a:r>
              <a:rPr lang="de-DE" u="sng" dirty="0" err="1"/>
              <a:t>Logistics</a:t>
            </a:r>
            <a:r>
              <a:rPr lang="de-DE" u="sng" dirty="0"/>
              <a:t>:</a:t>
            </a:r>
          </a:p>
          <a:p>
            <a:r>
              <a:rPr lang="de-DE" sz="1600" dirty="0"/>
              <a:t>Rasheed </a:t>
            </a:r>
            <a:r>
              <a:rPr lang="de-DE" sz="1600" dirty="0" err="1"/>
              <a:t>Salaudeen</a:t>
            </a:r>
            <a:endParaRPr lang="de-DE" sz="1600" dirty="0"/>
          </a:p>
          <a:p>
            <a:r>
              <a:rPr lang="de-DE" sz="1600" dirty="0" err="1"/>
              <a:t>Ikumapayi</a:t>
            </a:r>
            <a:r>
              <a:rPr lang="de-DE" sz="1600" dirty="0"/>
              <a:t> Usman </a:t>
            </a:r>
            <a:r>
              <a:rPr lang="de-DE" sz="1600" dirty="0" err="1"/>
              <a:t>Nurudeen</a:t>
            </a:r>
            <a:endParaRPr lang="de-DE" sz="1600" dirty="0"/>
          </a:p>
          <a:p>
            <a:r>
              <a:rPr lang="de-DE" sz="1600" dirty="0"/>
              <a:t>John Correa</a:t>
            </a:r>
          </a:p>
          <a:p>
            <a:r>
              <a:rPr lang="de-DE" sz="1600" dirty="0" err="1"/>
              <a:t>Abdoulie</a:t>
            </a:r>
            <a:r>
              <a:rPr lang="de-DE" sz="1600" dirty="0"/>
              <a:t> </a:t>
            </a:r>
            <a:r>
              <a:rPr lang="de-DE" sz="1600" dirty="0" err="1"/>
              <a:t>Sillah</a:t>
            </a:r>
            <a:endParaRPr lang="de-DE" sz="16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CEAEF2CD-11F5-4CB3-A692-5B2BC90DC707}"/>
              </a:ext>
            </a:extLst>
          </p:cNvPr>
          <p:cNvSpPr txBox="1">
            <a:spLocks/>
          </p:cNvSpPr>
          <p:nvPr/>
        </p:nvSpPr>
        <p:spPr>
          <a:xfrm>
            <a:off x="6701677" y="1057940"/>
            <a:ext cx="2673220" cy="4821382"/>
          </a:xfrm>
          <a:prstGeom prst="rect">
            <a:avLst/>
          </a:prstGeom>
        </p:spPr>
        <p:txBody>
          <a:bodyPr/>
          <a:lstStyle>
            <a:lvl1pPr marL="0" indent="0" algn="l" defTabSz="342991" rtl="0" eaLnBrk="1" latinLnBrk="0" hangingPunct="1">
              <a:spcBef>
                <a:spcPct val="20000"/>
              </a:spcBef>
              <a:buFont typeface="Arial"/>
              <a:buNone/>
              <a:defRPr sz="2000" b="0" i="0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557361" indent="-214370" algn="l" defTabSz="342991" rtl="0" eaLnBrk="1" latinLnBrk="0" hangingPunct="1">
              <a:spcBef>
                <a:spcPct val="20000"/>
              </a:spcBef>
              <a:buFont typeface="Arial"/>
              <a:buChar char="–"/>
              <a:defRPr sz="21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479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470" indent="-171496" algn="l" defTabSz="342991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461" indent="-171496" algn="l" defTabSz="342991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 dirty="0"/>
              <a:t>Institutions and Funders: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u="sng" dirty="0"/>
              <a:t>Supervisors:</a:t>
            </a:r>
          </a:p>
          <a:p>
            <a:r>
              <a:rPr lang="en-GB" sz="1600" dirty="0"/>
              <a:t>Michael Marks</a:t>
            </a:r>
          </a:p>
          <a:p>
            <a:r>
              <a:rPr lang="en-GB" sz="1600" dirty="0"/>
              <a:t>John Bradley</a:t>
            </a:r>
          </a:p>
          <a:p>
            <a:r>
              <a:rPr lang="en-GB" sz="1600" dirty="0"/>
              <a:t>Umberto D’Alessandro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06AB12A-E2D3-4CCC-ACA6-4147F0EE6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677" y="1700610"/>
            <a:ext cx="2109399" cy="99983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614D3FA-2043-45B6-B134-B367BEF54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642" y="3644962"/>
            <a:ext cx="993734" cy="99373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9E1F4D5-7760-481E-9176-19EFCD877E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575" t="28808" r="7303" b="28009"/>
          <a:stretch/>
        </p:blipFill>
        <p:spPr>
          <a:xfrm>
            <a:off x="6701677" y="2700441"/>
            <a:ext cx="1866123" cy="839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1F7388-15AB-461E-A8EC-723A396736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0302" y="5375610"/>
            <a:ext cx="2676376" cy="14936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E345B3-47FF-4725-9734-BFDC4745AF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997625"/>
            <a:ext cx="1993565" cy="18716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CB34DC-EE09-4992-9CED-C069906075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8185" y="5223196"/>
            <a:ext cx="1902117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63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0354B79-1137-4737-BEAB-789AC8C848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58"/>
          <a:stretch/>
        </p:blipFill>
        <p:spPr>
          <a:xfrm>
            <a:off x="2543036" y="3262721"/>
            <a:ext cx="6356766" cy="359527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66FE360-444D-4BD6-ACA0-D65007E9E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Background – MASSIV Trial – Eastern Gambia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7EB700B-F31B-4F25-AA26-CE258C439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7899"/>
            <a:ext cx="8229600" cy="4821382"/>
          </a:xfrm>
        </p:spPr>
        <p:txBody>
          <a:bodyPr/>
          <a:lstStyle/>
          <a:p>
            <a:r>
              <a:rPr lang="de-DE" dirty="0" err="1"/>
              <a:t>Mass</a:t>
            </a:r>
            <a:r>
              <a:rPr lang="de-DE" dirty="0"/>
              <a:t> </a:t>
            </a:r>
            <a:r>
              <a:rPr lang="de-DE" dirty="0" err="1"/>
              <a:t>drug</a:t>
            </a:r>
            <a:r>
              <a:rPr lang="de-DE" dirty="0"/>
              <a:t> </a:t>
            </a:r>
            <a:r>
              <a:rPr lang="de-DE" dirty="0" err="1"/>
              <a:t>administration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malaria</a:t>
            </a:r>
            <a:r>
              <a:rPr lang="de-DE" dirty="0"/>
              <a:t> (</a:t>
            </a:r>
            <a:r>
              <a:rPr lang="de-DE" dirty="0" err="1"/>
              <a:t>dihydroartemisin-piperaquine</a:t>
            </a:r>
            <a:r>
              <a:rPr lang="de-DE" dirty="0"/>
              <a:t>) and </a:t>
            </a:r>
            <a:r>
              <a:rPr lang="de-DE" dirty="0" err="1"/>
              <a:t>malaria</a:t>
            </a:r>
            <a:r>
              <a:rPr lang="de-DE" dirty="0"/>
              <a:t> </a:t>
            </a:r>
            <a:r>
              <a:rPr lang="de-DE" dirty="0" err="1"/>
              <a:t>vector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(ivermectin) in 32 </a:t>
            </a:r>
            <a:r>
              <a:rPr lang="en-US" sz="2000" dirty="0"/>
              <a:t>villages (= 32 clusters) with 16 per arm (intervention and control)</a:t>
            </a:r>
          </a:p>
          <a:p>
            <a:endParaRPr lang="de-DE" sz="1600" dirty="0"/>
          </a:p>
          <a:p>
            <a:r>
              <a:rPr lang="de-DE" dirty="0"/>
              <a:t>Ivermectin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300 </a:t>
            </a:r>
            <a:r>
              <a:rPr lang="de-DE" dirty="0" err="1"/>
              <a:t>mcg</a:t>
            </a:r>
            <a:r>
              <a:rPr lang="de-DE" dirty="0"/>
              <a:t>/kg/</a:t>
            </a:r>
            <a:r>
              <a:rPr lang="de-DE" dirty="0" err="1"/>
              <a:t>bodyweight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3 </a:t>
            </a:r>
            <a:r>
              <a:rPr lang="de-DE" dirty="0" err="1"/>
              <a:t>days</a:t>
            </a:r>
            <a:r>
              <a:rPr lang="de-DE" dirty="0"/>
              <a:t> per </a:t>
            </a:r>
            <a:r>
              <a:rPr lang="de-DE" dirty="0" err="1"/>
              <a:t>month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3 </a:t>
            </a:r>
            <a:r>
              <a:rPr lang="de-DE" dirty="0" err="1"/>
              <a:t>months</a:t>
            </a:r>
            <a:r>
              <a:rPr lang="de-DE" dirty="0"/>
              <a:t> (</a:t>
            </a:r>
            <a:r>
              <a:rPr lang="de-DE" dirty="0" err="1"/>
              <a:t>July</a:t>
            </a:r>
            <a:r>
              <a:rPr lang="de-DE" dirty="0"/>
              <a:t> – September)</a:t>
            </a:r>
          </a:p>
          <a:p>
            <a:pPr marL="843111" lvl="1" indent="-285750">
              <a:buFont typeface="Wingdings" panose="05000000000000000000" pitchFamily="2" charset="2"/>
              <a:buChar char="Ø"/>
            </a:pPr>
            <a:r>
              <a:rPr lang="en-US" sz="1800" dirty="0"/>
              <a:t>weight ≤ 15 kg </a:t>
            </a:r>
          </a:p>
          <a:p>
            <a:pPr marL="843111" lvl="1" indent="-285750">
              <a:buFont typeface="Wingdings" panose="05000000000000000000" pitchFamily="2" charset="2"/>
              <a:buChar char="Ø"/>
            </a:pPr>
            <a:r>
              <a:rPr lang="en-US" sz="1800" dirty="0"/>
              <a:t>Pregnancy or breast feeding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8435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EE84F-7CB9-441A-B485-9C4DFCE62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look at off target effects?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C45CB-E923-4E11-96E8-F7F246B5E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Ivermectin is effective against many ectoparasites (scabies, headlice, bedbugs) and several soil-transmitted helminths (</a:t>
            </a:r>
            <a:r>
              <a:rPr lang="en-GB" i="1" dirty="0"/>
              <a:t>Ascaris lumbricoides </a:t>
            </a:r>
            <a:r>
              <a:rPr lang="de-DE" i="1" dirty="0"/>
              <a:t>(</a:t>
            </a:r>
            <a:r>
              <a:rPr lang="de-DE" dirty="0"/>
              <a:t>98-100%</a:t>
            </a:r>
            <a:r>
              <a:rPr lang="de-DE" i="1" dirty="0"/>
              <a:t>)</a:t>
            </a:r>
            <a:r>
              <a:rPr lang="en-GB" i="1" dirty="0"/>
              <a:t>, </a:t>
            </a:r>
            <a:r>
              <a:rPr lang="en-GB" dirty="0"/>
              <a:t>especially</a:t>
            </a:r>
            <a:r>
              <a:rPr lang="en-GB" i="1" dirty="0"/>
              <a:t> Strongyloides stercoralis (</a:t>
            </a:r>
            <a:r>
              <a:rPr lang="en-GB" dirty="0"/>
              <a:t>83-96%), less against </a:t>
            </a:r>
            <a:r>
              <a:rPr lang="en-GB" i="1" dirty="0"/>
              <a:t>Trichuris </a:t>
            </a:r>
            <a:r>
              <a:rPr lang="en-GB" i="1" dirty="0" err="1"/>
              <a:t>trichiura</a:t>
            </a:r>
            <a:r>
              <a:rPr lang="en-GB" i="1" dirty="0"/>
              <a:t> (11-88%) </a:t>
            </a:r>
            <a:r>
              <a:rPr lang="en-GB" dirty="0"/>
              <a:t>or hookworms (0-33%)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Pre-2019 burden of these parasites </a:t>
            </a:r>
            <a:r>
              <a:rPr lang="de-DE" dirty="0"/>
              <a:t>(</a:t>
            </a:r>
            <a:r>
              <a:rPr lang="de-DE" dirty="0" err="1"/>
              <a:t>ecto</a:t>
            </a:r>
            <a:r>
              <a:rPr lang="de-DE" dirty="0"/>
              <a:t>- and </a:t>
            </a:r>
            <a:r>
              <a:rPr lang="de-DE" dirty="0" err="1"/>
              <a:t>entoparasites</a:t>
            </a:r>
            <a:r>
              <a:rPr lang="de-DE" dirty="0"/>
              <a:t>)</a:t>
            </a:r>
            <a:r>
              <a:rPr lang="en-GB" dirty="0"/>
              <a:t> in Upper River Region in The Gambia was unknown or patchy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Higher than usual dose of ivermectin and repeated doses</a:t>
            </a:r>
          </a:p>
          <a:p>
            <a:pPr marL="900261" lvl="1" indent="-342900">
              <a:buFont typeface="Wingdings" panose="05000000000000000000" pitchFamily="2" charset="2"/>
              <a:buChar char="Ø"/>
            </a:pPr>
            <a:r>
              <a:rPr lang="en-GB" sz="1800" dirty="0"/>
              <a:t>Effect of this intervention on some parasites is unclear (e.g. hookworms)</a:t>
            </a:r>
          </a:p>
          <a:p>
            <a:pPr lvl="1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73088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F5D4E-60C0-4C40-9667-7A8F3508A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89971"/>
            <a:ext cx="6705600" cy="623236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evidence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ivermectin MDA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scabies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C992FC-04F4-4D60-AF13-E8FA20B667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19"/>
          <a:stretch/>
        </p:blipFill>
        <p:spPr>
          <a:xfrm>
            <a:off x="37846" y="1308100"/>
            <a:ext cx="8817883" cy="35687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E4306AF-ED45-4C0C-A02B-473EBAD6C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46" y="4930295"/>
            <a:ext cx="8229600" cy="4821237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 sz="1200" b="0" dirty="0"/>
              <a:t>Lake SJ et al. </a:t>
            </a:r>
            <a:r>
              <a:rPr lang="de-DE" altLang="en-US" sz="1200" b="0" dirty="0"/>
              <a:t>(2022) </a:t>
            </a:r>
            <a:r>
              <a:rPr lang="en-GB" altLang="en-US" sz="1200" b="0" dirty="0"/>
              <a:t>Mass drug administration for the control of scabies: a systematic review and meta-analysis </a:t>
            </a:r>
            <a:endParaRPr lang="en-US" altLang="en-US" sz="1200" b="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D920C2-8324-4459-A530-FFE6C6116B21}"/>
              </a:ext>
            </a:extLst>
          </p:cNvPr>
          <p:cNvSpPr/>
          <p:nvPr/>
        </p:nvSpPr>
        <p:spPr>
          <a:xfrm>
            <a:off x="2720122" y="1674650"/>
            <a:ext cx="590237" cy="2017674"/>
          </a:xfrm>
          <a:prstGeom prst="round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678B7B-8827-433D-9727-F9C05CB15D34}"/>
              </a:ext>
            </a:extLst>
          </p:cNvPr>
          <p:cNvSpPr/>
          <p:nvPr/>
        </p:nvSpPr>
        <p:spPr>
          <a:xfrm>
            <a:off x="4578663" y="1663700"/>
            <a:ext cx="590237" cy="2017674"/>
          </a:xfrm>
          <a:prstGeom prst="round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F4B36FB-6C86-4262-BFA8-B7214F6CC164}"/>
              </a:ext>
            </a:extLst>
          </p:cNvPr>
          <p:cNvSpPr/>
          <p:nvPr/>
        </p:nvSpPr>
        <p:spPr>
          <a:xfrm>
            <a:off x="7569200" y="2425700"/>
            <a:ext cx="419100" cy="25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513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20019-1DE2-4D30-BD25-66D8D8B58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70448"/>
            <a:ext cx="6705600" cy="623236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evidence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ivermectin MDA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i="1" dirty="0"/>
              <a:t>Strongyloides stercoralis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81EF5-951B-4037-9ABA-6269F1066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5" y="5641438"/>
            <a:ext cx="6859663" cy="4607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Kearns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TM, et al. (2017) </a:t>
            </a:r>
            <a:r>
              <a:rPr kumimoji="0" lang="de-D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Strongyloides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seroprevalence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before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after an ivermectin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drug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administration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a remote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Australian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Aboriginal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community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endParaRPr lang="en-GB" dirty="0"/>
          </a:p>
        </p:txBody>
      </p:sp>
      <p:pic>
        <p:nvPicPr>
          <p:cNvPr id="5" name="Grafik 8">
            <a:extLst>
              <a:ext uri="{FF2B5EF4-FFF2-40B4-BE49-F238E27FC236}">
                <a16:creationId xmlns:a16="http://schemas.microsoft.com/office/drawing/2014/main" id="{1D1B3344-941E-4B65-91DC-00CC4E03F4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" t="2537"/>
          <a:stretch/>
        </p:blipFill>
        <p:spPr>
          <a:xfrm>
            <a:off x="1104761" y="1746504"/>
            <a:ext cx="6934478" cy="389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56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EFE75-3E26-4122-9095-3FA9AA363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C2F19B-2EA9-49C1-8309-7286C26A1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223175"/>
            <a:ext cx="8229600" cy="4821382"/>
          </a:xfrm>
        </p:spPr>
        <p:txBody>
          <a:bodyPr/>
          <a:lstStyle/>
          <a:p>
            <a:endParaRPr lang="en-GB" sz="1400" dirty="0"/>
          </a:p>
          <a:p>
            <a:r>
              <a:rPr lang="en-GB" dirty="0"/>
              <a:t>3 Surveys for ectoparasites and soil transmitted helminths (STH)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800" dirty="0"/>
              <a:t>June 2019 before 2019 MASSIV MDA (</a:t>
            </a:r>
            <a:r>
              <a:rPr lang="en-US" sz="1800" dirty="0"/>
              <a:t>July 15 to Sept 30)</a:t>
            </a:r>
            <a:r>
              <a:rPr lang="en-GB" sz="1800" dirty="0"/>
              <a:t> </a:t>
            </a:r>
          </a:p>
          <a:p>
            <a:pPr marL="900261" lvl="1" indent="-342900">
              <a:buFont typeface="Wingdings" panose="05000000000000000000" pitchFamily="2" charset="2"/>
              <a:buChar char="Ø"/>
            </a:pPr>
            <a:r>
              <a:rPr lang="en-GB" sz="1600" dirty="0"/>
              <a:t>only ectoparasites (Spoilers: no bedbugs or headlice found)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800" dirty="0"/>
              <a:t>November 2019 after 2019 MASSIV MDA (scabies and STH)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800" dirty="0"/>
              <a:t>November 2021 follow up (scabies and STH)</a:t>
            </a:r>
          </a:p>
          <a:p>
            <a:pPr marL="900261" lvl="1" indent="-342900">
              <a:buFont typeface="Wingdings" panose="05000000000000000000" pitchFamily="2" charset="2"/>
              <a:buChar char="Ø"/>
            </a:pPr>
            <a:r>
              <a:rPr lang="en-GB" sz="1600" dirty="0"/>
              <a:t>originally planned for 2020</a:t>
            </a:r>
          </a:p>
          <a:p>
            <a:pPr marL="342900" indent="-342900">
              <a:buFontTx/>
              <a:buChar char="-"/>
            </a:pPr>
            <a:endParaRPr lang="en-GB" dirty="0"/>
          </a:p>
          <a:p>
            <a:pPr marL="342900" indent="-342900">
              <a:buFontTx/>
              <a:buChar char="-"/>
            </a:pPr>
            <a:endParaRPr lang="de-DE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C30FC95-E5A1-4524-A050-220230F23A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372743"/>
              </p:ext>
            </p:extLst>
          </p:nvPr>
        </p:nvGraphicFramePr>
        <p:xfrm>
          <a:off x="114300" y="3526112"/>
          <a:ext cx="8915399" cy="1574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4752AC0-8D2D-4ED0-8770-E65730D14B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2931875"/>
              </p:ext>
            </p:extLst>
          </p:nvPr>
        </p:nvGraphicFramePr>
        <p:xfrm>
          <a:off x="2501578" y="5124826"/>
          <a:ext cx="6528121" cy="1090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84326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1B935FA-1CAF-49CD-8993-140E901780CA}"/>
              </a:ext>
            </a:extLst>
          </p:cNvPr>
          <p:cNvSpPr txBox="1"/>
          <p:nvPr/>
        </p:nvSpPr>
        <p:spPr>
          <a:xfrm>
            <a:off x="357824" y="1165005"/>
            <a:ext cx="68705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Sample size: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Estimated 15% prevalence for each disease group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30 children per cluster/village (32) =&gt; 960 children age 3 - 14	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/>
              <a:t>Simple randomization (~1300 children)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/>
              <a:t>Same children selected for 2019 surveys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/>
              <a:t>New selection in 2021 (movement, change in age)</a:t>
            </a:r>
          </a:p>
          <a:p>
            <a:endParaRPr lang="en-GB" sz="2000" dirty="0"/>
          </a:p>
          <a:p>
            <a:r>
              <a:rPr lang="en-GB" sz="2000" dirty="0"/>
              <a:t>Ectoparasites: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Physical examination for headlice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Physical examination of sleeping quarters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Physical examination for scabies using the 2018 </a:t>
            </a:r>
            <a:r>
              <a:rPr lang="en-GB" sz="1800" b="0" i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IACS criteria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sz="2000" dirty="0">
                <a:solidFill>
                  <a:srgbClr val="000000"/>
                </a:solidFill>
              </a:rPr>
              <a:t>Soil-transmitted helminths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</a:rPr>
              <a:t>Stool collection from the participants </a:t>
            </a:r>
            <a:r>
              <a:rPr lang="de-DE" dirty="0">
                <a:solidFill>
                  <a:srgbClr val="000000"/>
                </a:solidFill>
              </a:rPr>
              <a:t>(</a:t>
            </a:r>
            <a:r>
              <a:rPr lang="de-DE" dirty="0" err="1">
                <a:solidFill>
                  <a:srgbClr val="000000"/>
                </a:solidFill>
              </a:rPr>
              <a:t>almond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sized</a:t>
            </a:r>
            <a:r>
              <a:rPr lang="de-DE" dirty="0">
                <a:solidFill>
                  <a:srgbClr val="000000"/>
                </a:solidFill>
              </a:rPr>
              <a:t> sample)</a:t>
            </a:r>
            <a:endParaRPr lang="en-GB" dirty="0">
              <a:solidFill>
                <a:srgbClr val="00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000000"/>
                </a:solidFill>
              </a:rPr>
              <a:t>mothers collected from their children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000000"/>
                </a:solidFill>
              </a:rPr>
              <a:t>adolescents themselves (or under parent supervision)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</a:rPr>
              <a:t>In house qualitative PCR of the stool samples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 err="1">
                <a:solidFill>
                  <a:srgbClr val="000000"/>
                </a:solidFill>
              </a:rPr>
              <a:t>Singleplex</a:t>
            </a:r>
            <a:r>
              <a:rPr lang="en-GB" sz="1600" dirty="0">
                <a:solidFill>
                  <a:srgbClr val="000000"/>
                </a:solidFill>
              </a:rPr>
              <a:t> for </a:t>
            </a:r>
            <a:r>
              <a:rPr lang="en-GB" sz="1600" i="1" dirty="0">
                <a:solidFill>
                  <a:srgbClr val="000000"/>
                </a:solidFill>
              </a:rPr>
              <a:t>S. stercoralis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000000"/>
                </a:solidFill>
              </a:rPr>
              <a:t>Multiplex for </a:t>
            </a:r>
            <a:r>
              <a:rPr lang="en-GB" sz="1600" i="1" dirty="0">
                <a:solidFill>
                  <a:srgbClr val="000000"/>
                </a:solidFill>
              </a:rPr>
              <a:t>A. lumbricoides, N. americanus, Ancylostoma duodenale, Trichuris </a:t>
            </a:r>
            <a:r>
              <a:rPr lang="en-GB" sz="1600" i="1" dirty="0" err="1">
                <a:solidFill>
                  <a:srgbClr val="000000"/>
                </a:solidFill>
              </a:rPr>
              <a:t>trichiura</a:t>
            </a:r>
            <a:endParaRPr lang="de-DE" sz="16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C5345D-88DD-4AF1-893E-414DC615D1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50" t="8168"/>
          <a:stretch/>
        </p:blipFill>
        <p:spPr>
          <a:xfrm>
            <a:off x="7228800" y="3471636"/>
            <a:ext cx="1915200" cy="16922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30BEAF-B3A7-4080-9D76-979C2ADA2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416" y="5163860"/>
            <a:ext cx="1914310" cy="16948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E891BB-8D9F-4B74-B87D-B0FFFD04F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690" y="1039121"/>
            <a:ext cx="1914310" cy="8900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8D909F-04CA-495B-BEF9-5EF719E31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9690" y="1929214"/>
            <a:ext cx="1914310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80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6501A2-C4C6-44D2-B688-46DB7F322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r>
              <a:rPr lang="en-GB" dirty="0"/>
              <a:t>: Prevalence of Scabies</a:t>
            </a:r>
            <a:endParaRPr lang="de-DE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96259E7E-5709-4DF5-B6AA-3EF6833F31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9743639"/>
              </p:ext>
            </p:extLst>
          </p:nvPr>
        </p:nvGraphicFramePr>
        <p:xfrm>
          <a:off x="457201" y="1154179"/>
          <a:ext cx="8131212" cy="5151119"/>
        </p:xfrm>
        <a:graphic>
          <a:graphicData uri="http://schemas.openxmlformats.org/drawingml/2006/table">
            <a:tbl>
              <a:tblPr/>
              <a:tblGrid>
                <a:gridCol w="2628092">
                  <a:extLst>
                    <a:ext uri="{9D8B030D-6E8A-4147-A177-3AD203B41FA5}">
                      <a16:colId xmlns:a16="http://schemas.microsoft.com/office/drawing/2014/main" val="1708985944"/>
                    </a:ext>
                  </a:extLst>
                </a:gridCol>
                <a:gridCol w="1772640">
                  <a:extLst>
                    <a:ext uri="{9D8B030D-6E8A-4147-A177-3AD203B41FA5}">
                      <a16:colId xmlns:a16="http://schemas.microsoft.com/office/drawing/2014/main" val="443472957"/>
                    </a:ext>
                  </a:extLst>
                </a:gridCol>
                <a:gridCol w="1860831">
                  <a:extLst>
                    <a:ext uri="{9D8B030D-6E8A-4147-A177-3AD203B41FA5}">
                      <a16:colId xmlns:a16="http://schemas.microsoft.com/office/drawing/2014/main" val="2778641151"/>
                    </a:ext>
                  </a:extLst>
                </a:gridCol>
                <a:gridCol w="1869649">
                  <a:extLst>
                    <a:ext uri="{9D8B030D-6E8A-4147-A177-3AD203B41FA5}">
                      <a16:colId xmlns:a16="http://schemas.microsoft.com/office/drawing/2014/main" val="1417986424"/>
                    </a:ext>
                  </a:extLst>
                </a:gridCol>
              </a:tblGrid>
              <a:tr h="45596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Scabies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Prevalence </a:t>
                      </a:r>
                      <a:r>
                        <a:rPr lang="de-DE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N(%)</a:t>
                      </a:r>
                      <a:endParaRPr lang="en-GB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798510"/>
                  </a:ext>
                </a:extLst>
              </a:tr>
              <a:tr h="39239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Agegroup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Jun-19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Nov-19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Nov-21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27095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3 - 6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226/461 (49%)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175/387 (45.2%)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179/359 (49.8%)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96446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– 10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160/393 (40.7%)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152/387 (39%)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168/356 (47.1%)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967099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– 14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92/242 (38%)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92/278 (33.1%)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78/207 (37.6%)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04747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Sex 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767670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 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217/552 (39.3%)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205/535 (38.3%)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175/456 (38.4%)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549191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 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261/544 (47.9%)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214/517 (41.4%)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250/466 (53.6%)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17449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Arm 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706956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273/567 (48.2%)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237/576 (41.2%)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180/464 (38.8%)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8849013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Intervention 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205/529 (38.8%)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182/476 (38.2%)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245/458 (53.2%)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229355"/>
                  </a:ext>
                </a:extLst>
              </a:tr>
              <a:tr h="40004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 (95%CI)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0.64 (0.43 - 0.95)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0.88 (0.66 – 1.8)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1.94 (1.1 – 3.43)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05897"/>
                  </a:ext>
                </a:extLst>
              </a:tr>
              <a:tr h="41885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478/1096 (43.6%)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419/1052 (39.8%)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425/922 (46.1%)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391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079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6DCE0-B38C-43B3-81EB-1E17D5DB2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r>
              <a:rPr lang="en-GB" dirty="0"/>
              <a:t>: Prevalence of Scabies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595561FB-333B-41D1-9C3F-460E2D40D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7128" y="1477963"/>
            <a:ext cx="7048852" cy="4821237"/>
          </a:xfrm>
        </p:spPr>
      </p:pic>
    </p:spTree>
    <p:extLst>
      <p:ext uri="{BB962C8B-B14F-4D97-AF65-F5344CB8AC3E}">
        <p14:creationId xmlns:p14="http://schemas.microsoft.com/office/powerpoint/2010/main" val="522256935"/>
      </p:ext>
    </p:extLst>
  </p:cSld>
  <p:clrMapOvr>
    <a:masterClrMapping/>
  </p:clrMapOvr>
</p:sld>
</file>

<file path=ppt/theme/theme1.xml><?xml version="1.0" encoding="utf-8"?>
<a:theme xmlns:a="http://schemas.openxmlformats.org/drawingml/2006/main" name="Main_Presentation_Title_Page">
  <a:themeElements>
    <a:clrScheme name="Custom 1">
      <a:dk1>
        <a:srgbClr val="000000"/>
      </a:dk1>
      <a:lt1>
        <a:srgbClr val="FFFFFF"/>
      </a:lt1>
      <a:dk2>
        <a:srgbClr val="004550"/>
      </a:dk2>
      <a:lt2>
        <a:srgbClr val="2BAC6D"/>
      </a:lt2>
      <a:accent1>
        <a:srgbClr val="2BAC6D"/>
      </a:accent1>
      <a:accent2>
        <a:srgbClr val="004550"/>
      </a:accent2>
      <a:accent3>
        <a:srgbClr val="00ABCE"/>
      </a:accent3>
      <a:accent4>
        <a:srgbClr val="FBB800"/>
      </a:accent4>
      <a:accent5>
        <a:srgbClr val="E95B0C"/>
      </a:accent5>
      <a:accent6>
        <a:srgbClr val="B1B2B3"/>
      </a:accent6>
      <a:hlink>
        <a:srgbClr val="00ABCE"/>
      </a:hlink>
      <a:folHlink>
        <a:srgbClr val="B1B2B3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1226</Words>
  <Application>Microsoft Office PowerPoint</Application>
  <PresentationFormat>On-screen Show (4:3)</PresentationFormat>
  <Paragraphs>278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Constantia</vt:lpstr>
      <vt:lpstr>Corbel</vt:lpstr>
      <vt:lpstr>merriweather</vt:lpstr>
      <vt:lpstr>open sans</vt:lpstr>
      <vt:lpstr>Wingdings</vt:lpstr>
      <vt:lpstr>Main_Presentation_Title_Page</vt:lpstr>
      <vt:lpstr>PowerPoint Presentation</vt:lpstr>
      <vt:lpstr>Background – MASSIV Trial – Eastern Gambia</vt:lpstr>
      <vt:lpstr>Why look at off target effects?</vt:lpstr>
      <vt:lpstr>Existing evidence of ivermectin MDA for scabies</vt:lpstr>
      <vt:lpstr>Existing evidence of ivermectin MDA for Strongyloides stercoralis</vt:lpstr>
      <vt:lpstr>Timeline</vt:lpstr>
      <vt:lpstr>Methods: </vt:lpstr>
      <vt:lpstr>Results: Prevalence of Scabies</vt:lpstr>
      <vt:lpstr>Results: Prevalence of Scabies</vt:lpstr>
      <vt:lpstr>Results: STH</vt:lpstr>
      <vt:lpstr>Explanations for Scabies results</vt:lpstr>
      <vt:lpstr>Explanations for STH results</vt:lpstr>
      <vt:lpstr>Conclusion</vt:lpstr>
      <vt:lpstr>Acknowledgements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 School of Hygiene  &amp; Tropical Medicine</dc:title>
  <dc:creator>Nick Smith</dc:creator>
  <cp:lastModifiedBy>Eleanor  Martins</cp:lastModifiedBy>
  <cp:revision>144</cp:revision>
  <dcterms:created xsi:type="dcterms:W3CDTF">2017-08-07T14:02:54Z</dcterms:created>
  <dcterms:modified xsi:type="dcterms:W3CDTF">2022-03-16T08:12:09Z</dcterms:modified>
</cp:coreProperties>
</file>