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4" r:id="rId2"/>
    <p:sldId id="2161" r:id="rId3"/>
    <p:sldId id="2162" r:id="rId4"/>
    <p:sldId id="2163" r:id="rId5"/>
    <p:sldId id="2176" r:id="rId6"/>
    <p:sldId id="257" r:id="rId7"/>
    <p:sldId id="258" r:id="rId8"/>
    <p:sldId id="2155" r:id="rId9"/>
    <p:sldId id="2181" r:id="rId10"/>
    <p:sldId id="2165" r:id="rId11"/>
    <p:sldId id="2167" r:id="rId12"/>
    <p:sldId id="2183" r:id="rId13"/>
    <p:sldId id="2182" r:id="rId14"/>
    <p:sldId id="2166" r:id="rId15"/>
    <p:sldId id="260" r:id="rId16"/>
    <p:sldId id="2156" r:id="rId17"/>
    <p:sldId id="2157" r:id="rId18"/>
    <p:sldId id="2158" r:id="rId19"/>
    <p:sldId id="2159" r:id="rId20"/>
    <p:sldId id="2160" r:id="rId21"/>
    <p:sldId id="2180" r:id="rId22"/>
    <p:sldId id="2170" r:id="rId23"/>
    <p:sldId id="2178" r:id="rId24"/>
    <p:sldId id="2185" r:id="rId25"/>
    <p:sldId id="2179" r:id="rId26"/>
    <p:sldId id="2169" r:id="rId27"/>
    <p:sldId id="2174" r:id="rId28"/>
    <p:sldId id="2175" r:id="rId29"/>
    <p:sldId id="2171" r:id="rId30"/>
    <p:sldId id="214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03"/>
  </p:normalViewPr>
  <p:slideViewPr>
    <p:cSldViewPr snapToGrid="0" snapToObjects="1">
      <p:cViewPr>
        <p:scale>
          <a:sx n="80" d="100"/>
          <a:sy n="80" d="100"/>
        </p:scale>
        <p:origin x="60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3E641-45BE-DA42-914D-99095973175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6097F-DBE7-D64E-AEAC-053036762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1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0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5433-8DD8-324A-AE89-394869BD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7D82E-B414-B045-AA16-556E87351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27C9E-805D-064D-8B52-BD4C8D97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61A0A-E6DD-DD4C-A43B-1DE9FFCF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B339-B993-0F45-BBEA-B58F1B9B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DE61-41E8-F947-A755-BD5D40CA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0EADD-2A49-1D40-B39A-F0BF7869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1D7A-4061-7E4B-A694-8ED75DD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9620-9C63-FF4B-88B8-6CCFC495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0515-311C-1F40-8203-1042862A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D213-46D7-9644-BFC4-19516CBD2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EFF5E-E165-2648-8AFA-46D75D111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F00DC-5675-B848-8043-006F9284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D1CF8-2F79-BA43-9170-CBB36353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85554-3CB8-C840-8709-EFEFF58B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D intr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CE1F14-A920-3B49-8FB8-1E04F07DD7EC}"/>
              </a:ext>
            </a:extLst>
          </p:cNvPr>
          <p:cNvSpPr/>
          <p:nvPr userDrawn="1"/>
        </p:nvSpPr>
        <p:spPr>
          <a:xfrm>
            <a:off x="-1" y="2688"/>
            <a:ext cx="153641" cy="6858000"/>
          </a:xfrm>
          <a:prstGeom prst="rect">
            <a:avLst/>
          </a:prstGeom>
          <a:solidFill>
            <a:srgbClr val="16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D807B1-C2C6-1F44-9F9B-0B704A499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3975" y="3338513"/>
            <a:ext cx="7032625" cy="72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E58BAE1-9497-484E-8EDF-A09CC83FCE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9375" y="4229100"/>
            <a:ext cx="6359525" cy="85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[sub title]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39CA0-EACE-4447-94EB-4E8410304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62" y="620713"/>
            <a:ext cx="5296489" cy="1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C4899-4B3F-2243-8ABF-F9CCCEEB3140}"/>
              </a:ext>
            </a:extLst>
          </p:cNvPr>
          <p:cNvSpPr/>
          <p:nvPr userDrawn="1"/>
        </p:nvSpPr>
        <p:spPr>
          <a:xfrm>
            <a:off x="0" y="5990052"/>
            <a:ext cx="12191999" cy="877887"/>
          </a:xfrm>
          <a:prstGeom prst="rect">
            <a:avLst/>
          </a:prstGeom>
          <a:gradFill flip="none" rotWithShape="1">
            <a:gsLst>
              <a:gs pos="0">
                <a:srgbClr val="17336F"/>
              </a:gs>
              <a:gs pos="98000">
                <a:srgbClr val="FFFF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E05A1-7A59-024B-AAC5-64238D9F2652}"/>
              </a:ext>
            </a:extLst>
          </p:cNvPr>
          <p:cNvSpPr/>
          <p:nvPr userDrawn="1"/>
        </p:nvSpPr>
        <p:spPr>
          <a:xfrm>
            <a:off x="-1" y="0"/>
            <a:ext cx="153641" cy="6860688"/>
          </a:xfrm>
          <a:prstGeom prst="rect">
            <a:avLst/>
          </a:prstGeom>
          <a:solidFill>
            <a:srgbClr val="16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DDF1C4-7086-C54F-9C96-FB2445AC90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6675" y="1943100"/>
            <a:ext cx="9367838" cy="351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[add body or bullet text here]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130C3-E9AC-274A-A9F1-C9A3B95E0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2" y="6164887"/>
            <a:ext cx="1473446" cy="5282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3B03FF-631C-FE49-9598-948688D739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6675" y="519113"/>
            <a:ext cx="4608513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[Heading text]</a:t>
            </a:r>
          </a:p>
        </p:txBody>
      </p:sp>
    </p:spTree>
    <p:extLst>
      <p:ext uri="{BB962C8B-B14F-4D97-AF65-F5344CB8AC3E}">
        <p14:creationId xmlns:p14="http://schemas.microsoft.com/office/powerpoint/2010/main" val="197040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4D9B-BCA3-134E-9A27-635F075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8C84-39FC-2E40-B563-1FB16C3A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3585-A601-3A42-8229-5C9F2794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73B9-A78F-C646-BF46-4D06A0BE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4E270-A6D8-A844-A4A9-4870A577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5BA2-4FE5-E543-9789-E71D460D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60A47-79CC-3F41-94DF-58D6C0AEF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1BD9D-69CD-4E4D-ADFB-3DFDE8D0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BB35-814D-1544-9CAE-19B90F1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6E98F-F5EE-6847-AF9C-45888A56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E967-DC55-A74A-A226-4A8EDFD4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BBEA-7162-034C-9355-756C70035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E3596-F576-8B45-BBD0-536EBD2A4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38C23-EC15-234B-A8DE-B31B3C6B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E8FAA-9C2B-184A-BC94-0CD6FBAA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DA532-1BA0-4940-91E3-B1CD401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10FF-3AED-6E4A-9F63-6310B10F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7974-6AC9-BA47-8D12-92800C505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94F68-A59D-0241-A3CA-CD4E2908E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DA5AB-7085-CD4D-989D-38E75AE7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013B0-ABC4-3B41-8F3D-6097C4F78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32BB1-CCCA-0C41-8BD0-8A725AC9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486C0-7371-794E-A31F-16961DAB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2BA90-B119-1848-A5EF-158FA608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3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51CC-8588-3347-9C19-E35ACF53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37A9E-88A4-2046-85B0-7B304F01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6A7DC-2AB3-FC4A-B23A-13773F94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F009F-06DD-AF44-91BF-2B2AB20F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9E514-1BAD-7243-B12F-3841C6D5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7E2A2-A2C7-FA46-AEF9-B8629587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4800A-2C19-8344-A588-89CDD74A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6186-D178-AA4C-A693-47934BDA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9CE60-4E08-614F-92C9-F53C5F0C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B6614-46AF-B842-BFFC-4071F8306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E5FBB-F55F-F448-AE5F-BE9A8FCB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7BBD1-D260-F14F-B063-46F385A9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5B979-B116-CE46-8A8E-A54162A5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2ED4-D77C-B040-8734-84005133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3AC82-9E87-294E-87E1-1B4FD440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85637-288A-7541-AC3F-1EAA8B8A1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FA7B-B8B5-5C48-9C62-D9C9AD23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B5A8-FE02-2F44-A776-36C48EC9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395B3-9632-5948-8BE9-EE8D002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47E66-1098-5946-A317-71FBC9B6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C9DF-436D-6A4E-BF88-77B23750E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6A90-CE58-C94A-A3D0-BEC0745F0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AB46-3146-C74A-8406-21B730B36420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0DE12-7932-8A4B-9273-E9B8768D6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9DCD-07A4-E440-9AA8-F8CB551E7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8114-913F-CF44-A629-BD418963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24AD1-49B8-004C-8105-4906DC0A9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65863"/>
            <a:ext cx="12191999" cy="16967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Clinical and immunological outcomes of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children with antenatal HIV and CMV exposure</a:t>
            </a:r>
            <a:endParaRPr lang="en-US" sz="35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8E8552-032D-1B49-9629-4D65A10CDD90}"/>
              </a:ext>
            </a:extLst>
          </p:cNvPr>
          <p:cNvSpPr txBox="1">
            <a:spLocks/>
          </p:cNvSpPr>
          <p:nvPr/>
        </p:nvSpPr>
        <p:spPr>
          <a:xfrm>
            <a:off x="-1" y="5076838"/>
            <a:ext cx="12192000" cy="850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err="1"/>
              <a:t>Ceri</a:t>
            </a:r>
            <a:r>
              <a:rPr lang="en-US" b="0" dirty="0"/>
              <a:t> Evans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FD00A-05F0-DC4A-86AD-AE9E3482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15" y="930262"/>
            <a:ext cx="5269325" cy="15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B72D-A95C-D940-8F11-939DA000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2. Are there immunological abnormalities?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ECBB-BDD9-D648-B9E0-C6854AC1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>
            <a:normAutofit/>
          </a:bodyPr>
          <a:lstStyle/>
          <a:p>
            <a:r>
              <a:rPr lang="en-US" dirty="0"/>
              <a:t>143 HIV-exposed uninfected (HEU) children vs. 143 HIV-unexposed children</a:t>
            </a:r>
          </a:p>
          <a:p>
            <a:r>
              <a:rPr lang="en-US" dirty="0"/>
              <a:t>Plasma and cells from 1 month of age</a:t>
            </a:r>
          </a:p>
        </p:txBody>
      </p:sp>
    </p:spTree>
    <p:extLst>
      <p:ext uri="{BB962C8B-B14F-4D97-AF65-F5344CB8AC3E}">
        <p14:creationId xmlns:p14="http://schemas.microsoft.com/office/powerpoint/2010/main" val="208619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B72D-A95C-D940-8F11-939DA000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2. Are there immunological abnormalities?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ECBB-BDD9-D648-B9E0-C6854AC1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>
            <a:normAutofit/>
          </a:bodyPr>
          <a:lstStyle/>
          <a:p>
            <a:r>
              <a:rPr lang="en-US" dirty="0"/>
              <a:t>143 HIV-exposed uninfected (HEU) children vs. 143 HIV-unexposed children</a:t>
            </a:r>
          </a:p>
          <a:p>
            <a:r>
              <a:rPr lang="en-US" dirty="0"/>
              <a:t>Plasma and cells from 1 month of age</a:t>
            </a:r>
          </a:p>
          <a:p>
            <a:r>
              <a:rPr lang="en-US" dirty="0"/>
              <a:t>Immune activation</a:t>
            </a:r>
          </a:p>
          <a:p>
            <a:pPr lvl="1"/>
            <a:r>
              <a:rPr lang="en-US" dirty="0"/>
              <a:t>T-cell activation markers (CD38, HLA-DR)</a:t>
            </a:r>
          </a:p>
          <a:p>
            <a:pPr lvl="1"/>
            <a:r>
              <a:rPr lang="en-US" dirty="0"/>
              <a:t>T-cell proliferation (Ki67)</a:t>
            </a:r>
          </a:p>
          <a:p>
            <a:pPr lvl="1"/>
            <a:r>
              <a:rPr lang="en-US" dirty="0"/>
              <a:t>T-cell differentiation (CD45-RA, CD27)</a:t>
            </a:r>
          </a:p>
          <a:p>
            <a:pPr lvl="1"/>
            <a:r>
              <a:rPr lang="en-US" dirty="0"/>
              <a:t>T-cell senescence (CD28, CD57)</a:t>
            </a:r>
          </a:p>
          <a:p>
            <a:pPr lvl="1"/>
            <a:r>
              <a:rPr lang="en-US" dirty="0"/>
              <a:t>T-cell exhaustion (PD-1)</a:t>
            </a:r>
          </a:p>
          <a:p>
            <a:pPr lvl="1"/>
            <a:r>
              <a:rPr lang="en-US" dirty="0"/>
              <a:t>Monocyte subsets (CD14, CD16)</a:t>
            </a:r>
          </a:p>
          <a:p>
            <a:pPr lvl="1"/>
            <a:r>
              <a:rPr lang="en-US" dirty="0"/>
              <a:t>Soluble CD14, soluble CD163, CRP, IL-6</a:t>
            </a:r>
          </a:p>
        </p:txBody>
      </p:sp>
    </p:spTree>
    <p:extLst>
      <p:ext uri="{BB962C8B-B14F-4D97-AF65-F5344CB8AC3E}">
        <p14:creationId xmlns:p14="http://schemas.microsoft.com/office/powerpoint/2010/main" val="167077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D3D4B148-CD7C-0948-BAEC-F3579690B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8"/>
          <a:stretch/>
        </p:blipFill>
        <p:spPr bwMode="auto">
          <a:xfrm>
            <a:off x="176784" y="1646554"/>
            <a:ext cx="6102735" cy="301688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FF30D2-34A6-2B4E-8CB7-0F9314420618}"/>
              </a:ext>
            </a:extLst>
          </p:cNvPr>
          <p:cNvSpPr txBox="1"/>
          <p:nvPr/>
        </p:nvSpPr>
        <p:spPr>
          <a:xfrm>
            <a:off x="1019402" y="6342642"/>
            <a:ext cx="256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Carlisle et al.,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C0C6BF-D3BA-D440-A79C-0D91AEDD9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06" r="19526" b="9914"/>
          <a:stretch/>
        </p:blipFill>
        <p:spPr bwMode="auto">
          <a:xfrm>
            <a:off x="6292053" y="263389"/>
            <a:ext cx="5723163" cy="572286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F562E-79E9-274C-909B-5D00D3E48912}"/>
              </a:ext>
            </a:extLst>
          </p:cNvPr>
          <p:cNvSpPr txBox="1"/>
          <p:nvPr/>
        </p:nvSpPr>
        <p:spPr>
          <a:xfrm>
            <a:off x="9066276" y="6225279"/>
            <a:ext cx="256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Larbi and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Fulop</a:t>
            </a:r>
            <a:r>
              <a:rPr lang="en-GB" sz="18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endParaRPr lang="en-US" dirty="0"/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D3D4B148-CD7C-0948-BAEC-F3579690B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8"/>
          <a:stretch/>
        </p:blipFill>
        <p:spPr bwMode="auto">
          <a:xfrm>
            <a:off x="176784" y="1646554"/>
            <a:ext cx="6102735" cy="301688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FF30D2-34A6-2B4E-8CB7-0F9314420618}"/>
              </a:ext>
            </a:extLst>
          </p:cNvPr>
          <p:cNvSpPr txBox="1"/>
          <p:nvPr/>
        </p:nvSpPr>
        <p:spPr>
          <a:xfrm>
            <a:off x="1019402" y="6342642"/>
            <a:ext cx="2564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Carlisle et al.,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99B41A-C9D2-5142-B6CD-1E0CDF2A9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26" r="15586" b="7351"/>
          <a:stretch/>
        </p:blipFill>
        <p:spPr bwMode="auto">
          <a:xfrm>
            <a:off x="463353" y="1134682"/>
            <a:ext cx="11265294" cy="436561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218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F07CC-1CD3-434C-87CE-950AFA2BA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121" y="1529556"/>
            <a:ext cx="9558339" cy="51284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27AB62-06B7-E74D-8DE4-770A59E4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CD8</a:t>
            </a:r>
            <a:r>
              <a:rPr lang="en-US" baseline="30000" dirty="0"/>
              <a:t>+</a:t>
            </a:r>
            <a:r>
              <a:rPr lang="en-US" dirty="0"/>
              <a:t> T-cell activation and proliferation</a:t>
            </a:r>
          </a:p>
        </p:txBody>
      </p:sp>
    </p:spTree>
    <p:extLst>
      <p:ext uri="{BB962C8B-B14F-4D97-AF65-F5344CB8AC3E}">
        <p14:creationId xmlns:p14="http://schemas.microsoft.com/office/powerpoint/2010/main" val="122860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80E1A2-CED0-364F-9365-06B88A758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64" t="56590" r="4664" b="407"/>
          <a:stretch/>
        </p:blipFill>
        <p:spPr>
          <a:xfrm>
            <a:off x="6028478" y="2151875"/>
            <a:ext cx="6163522" cy="353569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BD2AF87-74D5-B147-8348-6E83ADBAE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225"/>
          <a:stretch/>
        </p:blipFill>
        <p:spPr>
          <a:xfrm>
            <a:off x="317554" y="2218937"/>
            <a:ext cx="5961326" cy="34015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844571-6840-F948-B85F-CE24AF12B1A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CD8</a:t>
            </a:r>
            <a:r>
              <a:rPr lang="en-US" baseline="30000" dirty="0"/>
              <a:t>+</a:t>
            </a:r>
            <a:r>
              <a:rPr lang="en-US" dirty="0"/>
              <a:t> T-cell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84338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E698B-B07C-364D-B0B9-012C1365E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17" y="2363787"/>
            <a:ext cx="11392170" cy="39084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B3E3E6-5BF3-7041-8796-896794F4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CD8</a:t>
            </a:r>
            <a:r>
              <a:rPr lang="en-US" baseline="30000" dirty="0"/>
              <a:t>+</a:t>
            </a:r>
            <a:r>
              <a:rPr lang="en-US" dirty="0"/>
              <a:t> T-cell senescence and exhaustion</a:t>
            </a:r>
          </a:p>
        </p:txBody>
      </p:sp>
    </p:spTree>
    <p:extLst>
      <p:ext uri="{BB962C8B-B14F-4D97-AF65-F5344CB8AC3E}">
        <p14:creationId xmlns:p14="http://schemas.microsoft.com/office/powerpoint/2010/main" val="141811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562297-A0D1-7B4C-AE47-E549903AA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017" y="1485503"/>
            <a:ext cx="10787965" cy="38869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F854A0-5219-A940-9447-9E2DC96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Monocyte cell subsets</a:t>
            </a:r>
          </a:p>
        </p:txBody>
      </p:sp>
    </p:spTree>
    <p:extLst>
      <p:ext uri="{BB962C8B-B14F-4D97-AF65-F5344CB8AC3E}">
        <p14:creationId xmlns:p14="http://schemas.microsoft.com/office/powerpoint/2010/main" val="190790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50EA7D-CEE6-8F46-A7A8-AA62B7114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575"/>
          <a:stretch/>
        </p:blipFill>
        <p:spPr>
          <a:xfrm>
            <a:off x="3157538" y="1375476"/>
            <a:ext cx="4814887" cy="52254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81D5C6-73DB-1848-90FB-115A5604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Soluble CD14</a:t>
            </a:r>
          </a:p>
        </p:txBody>
      </p:sp>
    </p:spTree>
    <p:extLst>
      <p:ext uri="{BB962C8B-B14F-4D97-AF65-F5344CB8AC3E}">
        <p14:creationId xmlns:p14="http://schemas.microsoft.com/office/powerpoint/2010/main" val="115602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3FE488-BB44-0847-93BC-783E80D0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5"/>
          <a:stretch/>
        </p:blipFill>
        <p:spPr>
          <a:xfrm>
            <a:off x="205071" y="1031681"/>
            <a:ext cx="7914709" cy="4326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298D9-9E2D-A54D-8F05-2BBCFD8DC206}"/>
              </a:ext>
            </a:extLst>
          </p:cNvPr>
          <p:cNvSpPr txBox="1"/>
          <p:nvPr/>
        </p:nvSpPr>
        <p:spPr>
          <a:xfrm>
            <a:off x="8029575" y="864568"/>
            <a:ext cx="4162425" cy="364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Reduction in vertical HIV transmission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Overall outcomes of children born to mothers living with HIV remain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Increased mortality, particularly in early life – before infant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19895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AA8B-942D-B54D-8AA7-D970368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3. What are the drivers of infant immune activation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E6F4-C205-FB44-9997-3548F665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HIV viral load</a:t>
            </a:r>
          </a:p>
          <a:p>
            <a:r>
              <a:rPr lang="en-US" dirty="0"/>
              <a:t>Maternal CMV viraemia</a:t>
            </a:r>
          </a:p>
          <a:p>
            <a:r>
              <a:rPr lang="en-US" dirty="0"/>
              <a:t>Early infant CMV acquisition</a:t>
            </a:r>
          </a:p>
        </p:txBody>
      </p:sp>
    </p:spTree>
    <p:extLst>
      <p:ext uri="{BB962C8B-B14F-4D97-AF65-F5344CB8AC3E}">
        <p14:creationId xmlns:p14="http://schemas.microsoft.com/office/powerpoint/2010/main" val="38106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593A-A861-3246-8EF7-BC348576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HIV viral load and infant CD8</a:t>
            </a:r>
            <a:r>
              <a:rPr lang="en-US" baseline="30000" dirty="0"/>
              <a:t>+</a:t>
            </a:r>
            <a:r>
              <a:rPr lang="en-US" dirty="0"/>
              <a:t> cells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0857E-43AF-DC4C-8BF0-4C891A649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33591"/>
              </p:ext>
            </p:extLst>
          </p:nvPr>
        </p:nvGraphicFramePr>
        <p:xfrm>
          <a:off x="2958720" y="1615371"/>
          <a:ext cx="5927332" cy="48775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01977">
                  <a:extLst>
                    <a:ext uri="{9D8B030D-6E8A-4147-A177-3AD203B41FA5}">
                      <a16:colId xmlns:a16="http://schemas.microsoft.com/office/drawing/2014/main" val="666350189"/>
                    </a:ext>
                  </a:extLst>
                </a:gridCol>
                <a:gridCol w="2173452">
                  <a:extLst>
                    <a:ext uri="{9D8B030D-6E8A-4147-A177-3AD203B41FA5}">
                      <a16:colId xmlns:a16="http://schemas.microsoft.com/office/drawing/2014/main" val="2353977418"/>
                    </a:ext>
                  </a:extLst>
                </a:gridCol>
                <a:gridCol w="951903">
                  <a:extLst>
                    <a:ext uri="{9D8B030D-6E8A-4147-A177-3AD203B41FA5}">
                      <a16:colId xmlns:a16="http://schemas.microsoft.com/office/drawing/2014/main" val="236848637"/>
                    </a:ext>
                  </a:extLst>
                </a:gridCol>
              </a:tblGrid>
              <a:tr h="29283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Adjusted* coefficient (95%CI)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P</a:t>
                      </a:r>
                      <a:endParaRPr lang="en-GB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487347184"/>
                  </a:ext>
                </a:extLst>
              </a:tr>
              <a:tr h="146417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2673150876"/>
                  </a:ext>
                </a:extLst>
              </a:tr>
              <a:tr h="146417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2019228317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Naïve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-0.12 (-0.29, 0.06)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0.187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1731787626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Central memory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0.11 (-0.05, 0.28)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0.182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1402078448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Effector memory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0.03 (-0.12, 0.19)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0.697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3927162470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TEMRA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0.08 (-0.03, 0.19)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0.166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2779297397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2853423303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CD28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CD57</a:t>
                      </a:r>
                      <a:r>
                        <a:rPr lang="en-GB" sz="1400" baseline="30000">
                          <a:effectLst/>
                        </a:rPr>
                        <a:t>-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-0.13 (-0.28, 0.10)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0.068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1841060012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CD28</a:t>
                      </a:r>
                      <a:r>
                        <a:rPr lang="en-GB" sz="1400" baseline="30000">
                          <a:effectLst/>
                        </a:rPr>
                        <a:t>-</a:t>
                      </a:r>
                      <a:r>
                        <a:rPr lang="en-GB" sz="1400">
                          <a:effectLst/>
                        </a:rPr>
                        <a:t> CD57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0.17 (0.04, 0.29)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2537789229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PD-1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0.11 (-0.02, 0.23)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0.096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2567691196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1895587951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CD38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HLA-DR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0.12 (-0.05, 0.29)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0.167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1706918898"/>
                  </a:ext>
                </a:extLst>
              </a:tr>
              <a:tr h="251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Ki67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0.06 (-0.13, 0.24)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0.557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394330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5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DF23-627C-E944-BC99-51FC566C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CMV viraemia and infant CD8</a:t>
            </a:r>
            <a:r>
              <a:rPr lang="en-US" baseline="30000" dirty="0"/>
              <a:t>+</a:t>
            </a:r>
            <a:r>
              <a:rPr lang="en-US" dirty="0"/>
              <a:t>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BCC9-737A-1147-9D2E-B700651F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living with HIV more likely to have CMV viraemia in pregnancy (31% vs. 13%)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8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022D-72DA-754A-9DA3-AE73079A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Strong differences in CD8</a:t>
            </a:r>
            <a:r>
              <a:rPr lang="en-GB" b="1" baseline="30000" dirty="0"/>
              <a:t>+</a:t>
            </a:r>
            <a:r>
              <a:rPr lang="en-GB" b="1" dirty="0"/>
              <a:t> T-cell activation in HEU children with and without CMV exposure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980CD9-4859-534A-A409-2B7D55063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72978"/>
              </p:ext>
            </p:extLst>
          </p:nvPr>
        </p:nvGraphicFramePr>
        <p:xfrm>
          <a:off x="1930983" y="1938339"/>
          <a:ext cx="8330034" cy="480218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22072">
                  <a:extLst>
                    <a:ext uri="{9D8B030D-6E8A-4147-A177-3AD203B41FA5}">
                      <a16:colId xmlns:a16="http://schemas.microsoft.com/office/drawing/2014/main" val="2239704320"/>
                    </a:ext>
                  </a:extLst>
                </a:gridCol>
                <a:gridCol w="1708949">
                  <a:extLst>
                    <a:ext uri="{9D8B030D-6E8A-4147-A177-3AD203B41FA5}">
                      <a16:colId xmlns:a16="http://schemas.microsoft.com/office/drawing/2014/main" val="2721006307"/>
                    </a:ext>
                  </a:extLst>
                </a:gridCol>
                <a:gridCol w="1708949">
                  <a:extLst>
                    <a:ext uri="{9D8B030D-6E8A-4147-A177-3AD203B41FA5}">
                      <a16:colId xmlns:a16="http://schemas.microsoft.com/office/drawing/2014/main" val="4126376849"/>
                    </a:ext>
                  </a:extLst>
                </a:gridCol>
                <a:gridCol w="1801196">
                  <a:extLst>
                    <a:ext uri="{9D8B030D-6E8A-4147-A177-3AD203B41FA5}">
                      <a16:colId xmlns:a16="http://schemas.microsoft.com/office/drawing/2014/main" val="1216545011"/>
                    </a:ext>
                  </a:extLst>
                </a:gridCol>
                <a:gridCol w="788868">
                  <a:extLst>
                    <a:ext uri="{9D8B030D-6E8A-4147-A177-3AD203B41FA5}">
                      <a16:colId xmlns:a16="http://schemas.microsoft.com/office/drawing/2014/main" val="2799762656"/>
                    </a:ext>
                  </a:extLst>
                </a:gridCol>
              </a:tblGrid>
              <a:tr h="23504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Mean percentage (95%CI)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580536"/>
                  </a:ext>
                </a:extLst>
              </a:tr>
              <a:tr h="235041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3398358"/>
                  </a:ext>
                </a:extLst>
              </a:tr>
              <a:tr h="705123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Detectable CMV viraemia</a:t>
                      </a:r>
                      <a:endParaRPr lang="en-GB" sz="2000">
                        <a:effectLst/>
                      </a:endParaRPr>
                    </a:p>
                    <a:p>
                      <a:pPr algn="ctr"/>
                      <a:r>
                        <a:rPr lang="en-GB" sz="1400">
                          <a:effectLst/>
                        </a:rPr>
                        <a:t>(N=20)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Undetectable CMV viraemia</a:t>
                      </a:r>
                      <a:endParaRPr lang="en-GB" sz="2000">
                        <a:effectLst/>
                      </a:endParaRPr>
                    </a:p>
                    <a:p>
                      <a:pPr algn="ctr"/>
                      <a:r>
                        <a:rPr lang="en-GB" sz="1400">
                          <a:effectLst/>
                        </a:rPr>
                        <a:t>(N=65)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Adjusted* coefficient (95%CI)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P</a:t>
                      </a:r>
                      <a:endParaRPr lang="en-GB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728760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Naïve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73.91 (60.85, 86.96)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86.35 (81.22, 91.47)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-0.60 (-1.07, -0.14)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0.011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4838091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Central memory CD8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 T-cells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12.93 (6.69, 19.17)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8.81 (5.27, 12.36)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0.27 (-0.08, 0.61)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0.135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543480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Effector memory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5.16 (1.37, 8.96)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1.64 (0.43, 2.86)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0.62 (0.16, 1.07)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0.008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023879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TEMRA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8.01 (2.16, 13.86)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3.19 (1.30, 5.08)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0.67 (0.21, 1.12)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0.004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0312209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CD28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 CD57</a:t>
                      </a:r>
                      <a:r>
                        <a:rPr lang="en-GB" sz="1400" baseline="30000" dirty="0">
                          <a:effectLst/>
                        </a:rPr>
                        <a:t>-</a:t>
                      </a:r>
                      <a:r>
                        <a:rPr lang="en-GB" sz="1400" dirty="0">
                          <a:effectLst/>
                        </a:rPr>
                        <a:t> CD8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 T-cells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74.46 (63.33, 85.58)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86.66 (82.31, 91.01)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-0.57 (-0.96, -0.18)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0.004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8799328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CD28</a:t>
                      </a:r>
                      <a:r>
                        <a:rPr lang="en-GB" sz="1400" baseline="30000">
                          <a:effectLst/>
                        </a:rPr>
                        <a:t>-</a:t>
                      </a:r>
                      <a:r>
                        <a:rPr lang="en-GB" sz="1400">
                          <a:effectLst/>
                        </a:rPr>
                        <a:t> CD57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14.13 (6.34, 21.92)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4.06 (1.85, 6.27)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0.85 (0.44, 1.27)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&lt;0.001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347292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PD-1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11.15 (4.30, 18.00)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4.65 (2.38, 6.91)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0.68 (0.29, 1.08)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0.001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3862198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CD38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HLA-DR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14.92 (8.24, 21.60)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11.05 (6.90, 15.21)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0.32 (-0.05, 0.68)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0.089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215581"/>
                  </a:ext>
                </a:extLst>
              </a:tr>
              <a:tr h="4029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Ki67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CD8</a:t>
                      </a:r>
                      <a:r>
                        <a:rPr lang="en-GB" sz="1400" baseline="30000">
                          <a:effectLst/>
                        </a:rPr>
                        <a:t>+</a:t>
                      </a:r>
                      <a:r>
                        <a:rPr lang="en-GB" sz="1400">
                          <a:effectLst/>
                        </a:rPr>
                        <a:t> T-cells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>
                          <a:effectLst/>
                        </a:rPr>
                        <a:t>16.79 (8.04, 25.55)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14.95 (9.61, 20.29)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0.10 (-0.32, 0.53)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0.631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101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8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1C65-713A-D941-A3C0-FF25E5CA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Little difference in CD8</a:t>
            </a:r>
            <a:r>
              <a:rPr lang="en-GB" b="1" baseline="30000" dirty="0"/>
              <a:t>+</a:t>
            </a:r>
            <a:r>
              <a:rPr lang="en-GB" b="1" dirty="0"/>
              <a:t> T-cell activation in HIV-unexposed children with and without CMV exposure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ABB43D-CADD-FC4A-BA49-B07A201F9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763088"/>
              </p:ext>
            </p:extLst>
          </p:nvPr>
        </p:nvGraphicFramePr>
        <p:xfrm>
          <a:off x="3361240" y="2033316"/>
          <a:ext cx="6138011" cy="42510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16644">
                  <a:extLst>
                    <a:ext uri="{9D8B030D-6E8A-4147-A177-3AD203B41FA5}">
                      <a16:colId xmlns:a16="http://schemas.microsoft.com/office/drawing/2014/main" val="233084676"/>
                    </a:ext>
                  </a:extLst>
                </a:gridCol>
                <a:gridCol w="2664841">
                  <a:extLst>
                    <a:ext uri="{9D8B030D-6E8A-4147-A177-3AD203B41FA5}">
                      <a16:colId xmlns:a16="http://schemas.microsoft.com/office/drawing/2014/main" val="1984952909"/>
                    </a:ext>
                  </a:extLst>
                </a:gridCol>
                <a:gridCol w="856526">
                  <a:extLst>
                    <a:ext uri="{9D8B030D-6E8A-4147-A177-3AD203B41FA5}">
                      <a16:colId xmlns:a16="http://schemas.microsoft.com/office/drawing/2014/main" val="271522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4536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Adjusted* coefficient (95%CI)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P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717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Naïve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-0.21 (-0.64, 0.22)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0.346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276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Central memory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0.15 (-0.27, 0.56)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0.484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9499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Effector memory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0.22 (-0.23, 0.67)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0.342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878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TEMRA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0.21 (-0.24, 0.66)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0.361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294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CD28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CD57</a:t>
                      </a:r>
                      <a:r>
                        <a:rPr lang="en-GB" sz="1600" baseline="30000">
                          <a:effectLst/>
                        </a:rPr>
                        <a:t>-</a:t>
                      </a:r>
                      <a:r>
                        <a:rPr lang="en-GB" sz="1600">
                          <a:effectLst/>
                        </a:rPr>
                        <a:t>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dirty="0">
                          <a:effectLst/>
                        </a:rPr>
                        <a:t>-0.17 (-0.60, 0.25)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0.429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664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CD28</a:t>
                      </a:r>
                      <a:r>
                        <a:rPr lang="en-GB" sz="1600" baseline="30000">
                          <a:effectLst/>
                        </a:rPr>
                        <a:t>-</a:t>
                      </a:r>
                      <a:r>
                        <a:rPr lang="en-GB" sz="1600">
                          <a:effectLst/>
                        </a:rPr>
                        <a:t> CD57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-0.01 (-0.42, 0.39)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0.952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6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PD-1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-0.01 (-0.43, -0.42)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0.975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501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CD38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HLA-DR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0.19 (-0.29, 0.68)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0.436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327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>
                          <a:effectLst/>
                        </a:rPr>
                        <a:t>Ki67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CD8</a:t>
                      </a:r>
                      <a:r>
                        <a:rPr lang="en-GB" sz="1600" baseline="30000">
                          <a:effectLst/>
                        </a:rPr>
                        <a:t>+</a:t>
                      </a:r>
                      <a:r>
                        <a:rPr lang="en-GB" sz="1600">
                          <a:effectLst/>
                        </a:rPr>
                        <a:t> T-cells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dirty="0">
                          <a:effectLst/>
                        </a:rPr>
                        <a:t>0.43 (-0.03, 0.89)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dirty="0">
                          <a:effectLst/>
                        </a:rPr>
                        <a:t>0.064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24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0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0FBC-D718-C04D-957B-01A98729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infant CMV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2B76-A392-EF49-98B5-277D6074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measurements of CMV in saliva by PCR (3mo-18mo)</a:t>
            </a:r>
          </a:p>
          <a:p>
            <a:r>
              <a:rPr lang="en-GB" dirty="0"/>
              <a:t>74% of HEU children and 48% of HIV-unexposed children had CMV detected in saliva at 3 months of age</a:t>
            </a:r>
            <a:endParaRPr lang="en-US" dirty="0"/>
          </a:p>
          <a:p>
            <a:r>
              <a:rPr lang="en-US" dirty="0"/>
              <a:t>HEU children 3-fold more likely to acquire CMV by 3 months of age</a:t>
            </a:r>
          </a:p>
          <a:p>
            <a:pPr lvl="1"/>
            <a:r>
              <a:rPr lang="en-US" dirty="0"/>
              <a:t>Adjusted odds ratio </a:t>
            </a:r>
            <a:r>
              <a:rPr lang="en-GB" dirty="0"/>
              <a:t>3.00 (95%CI 1.56, 5.76)</a:t>
            </a:r>
          </a:p>
        </p:txBody>
      </p:sp>
    </p:spTree>
    <p:extLst>
      <p:ext uri="{BB962C8B-B14F-4D97-AF65-F5344CB8AC3E}">
        <p14:creationId xmlns:p14="http://schemas.microsoft.com/office/powerpoint/2010/main" val="2916968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25E2-AEA8-F448-B435-B729CD0F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CD8</a:t>
            </a:r>
            <a:r>
              <a:rPr lang="en-US" baseline="30000" dirty="0"/>
              <a:t>+</a:t>
            </a:r>
            <a:r>
              <a:rPr lang="en-US" dirty="0"/>
              <a:t> T-cells and early infant CMV acquisition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E7541-2052-6048-9565-CCD81950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76" y="1754027"/>
            <a:ext cx="7521648" cy="41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3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6798B-ED4A-D747-AE2C-C81EC97E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162"/>
          <a:stretch/>
        </p:blipFill>
        <p:spPr>
          <a:xfrm>
            <a:off x="608827" y="2206555"/>
            <a:ext cx="5298008" cy="33955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E2DB8D-BED1-1540-A9D3-6DC2AA7F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CD8</a:t>
            </a:r>
            <a:r>
              <a:rPr lang="en-US" baseline="30000" dirty="0"/>
              <a:t>+</a:t>
            </a:r>
            <a:r>
              <a:rPr lang="en-US" dirty="0"/>
              <a:t> T-cells and early infant CMV acquisition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893BE84-7392-6F41-8830-1341AD867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7"/>
          <a:stretch/>
        </p:blipFill>
        <p:spPr>
          <a:xfrm>
            <a:off x="6285167" y="1913250"/>
            <a:ext cx="4922954" cy="33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7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B70DDC-99AB-604D-A0C6-9EC33855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79" y="1978909"/>
            <a:ext cx="9491241" cy="34327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52E7CB-8CEB-EA43-BD46-8076B5AC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CD8</a:t>
            </a:r>
            <a:r>
              <a:rPr lang="en-US" baseline="30000" dirty="0"/>
              <a:t>+</a:t>
            </a:r>
            <a:r>
              <a:rPr lang="en-US" dirty="0"/>
              <a:t> T-cells and early infant CMV acquisition</a:t>
            </a:r>
          </a:p>
        </p:txBody>
      </p:sp>
    </p:spTree>
    <p:extLst>
      <p:ext uri="{BB962C8B-B14F-4D97-AF65-F5344CB8AC3E}">
        <p14:creationId xmlns:p14="http://schemas.microsoft.com/office/powerpoint/2010/main" val="940558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F63D-B55A-7E43-B8D3-7E502A9D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3845-3477-3B4D-AEDD-CB1CAF11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HIV-exposed children have higher mortality despite high coverage of maternal ART</a:t>
            </a:r>
          </a:p>
          <a:p>
            <a:r>
              <a:rPr lang="en-US" dirty="0"/>
              <a:t>Unclear if it is perinatal HIV transmission or if HEU children are also vulnerable</a:t>
            </a:r>
          </a:p>
          <a:p>
            <a:r>
              <a:rPr lang="en-US" dirty="0"/>
              <a:t>Maternal CMV and inflammation are common in pregnancy and associated with mortality</a:t>
            </a:r>
          </a:p>
          <a:p>
            <a:pPr lvl="1"/>
            <a:r>
              <a:rPr lang="en-US" dirty="0"/>
              <a:t>New targets for interventions in addition to ART</a:t>
            </a:r>
          </a:p>
          <a:p>
            <a:r>
              <a:rPr lang="en-US" dirty="0"/>
              <a:t>HEU children have evidence of immune activation</a:t>
            </a:r>
          </a:p>
          <a:p>
            <a:r>
              <a:rPr lang="en-US" dirty="0"/>
              <a:t>CMV co-infection is strongly associated with immune activation</a:t>
            </a:r>
          </a:p>
        </p:txBody>
      </p:sp>
    </p:spTree>
    <p:extLst>
      <p:ext uri="{BB962C8B-B14F-4D97-AF65-F5344CB8AC3E}">
        <p14:creationId xmlns:p14="http://schemas.microsoft.com/office/powerpoint/2010/main" val="38653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CE9A8-E152-EA47-A097-B4D177DE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1682606"/>
            <a:ext cx="8076041" cy="46224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DC48F9-5897-CA40-9BBF-F306F4D4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Biological or sociodemographic drivers?</a:t>
            </a:r>
          </a:p>
        </p:txBody>
      </p:sp>
    </p:spTree>
    <p:extLst>
      <p:ext uri="{BB962C8B-B14F-4D97-AF65-F5344CB8AC3E}">
        <p14:creationId xmlns:p14="http://schemas.microsoft.com/office/powerpoint/2010/main" val="3609099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8A3D-2202-C946-96FC-376C3625C7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9393238" cy="877887"/>
          </a:xfrm>
        </p:spPr>
        <p:txBody>
          <a:bodyPr/>
          <a:lstStyle/>
          <a:p>
            <a:r>
              <a:rPr lang="en-US" dirty="0"/>
              <a:t>Collaborators and funders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507D3-D2AB-E446-B592-801BE041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4" y="1493949"/>
            <a:ext cx="9758323" cy="442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470E1-2C82-1740-B84B-ED98046D9159}"/>
              </a:ext>
            </a:extLst>
          </p:cNvPr>
          <p:cNvSpPr txBox="1"/>
          <p:nvPr/>
        </p:nvSpPr>
        <p:spPr>
          <a:xfrm>
            <a:off x="7765963" y="3429000"/>
            <a:ext cx="973343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, Paul Kelly</a:t>
            </a:r>
          </a:p>
        </p:txBody>
      </p:sp>
    </p:spTree>
    <p:extLst>
      <p:ext uri="{BB962C8B-B14F-4D97-AF65-F5344CB8AC3E}">
        <p14:creationId xmlns:p14="http://schemas.microsoft.com/office/powerpoint/2010/main" val="401313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3682-B98C-7E4C-826D-8E4267DE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1. What are the HIV-associated maternal drivers of infant mortality?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5B6E-32C0-AE4D-B9EA-0CB29C00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</a:t>
            </a:r>
          </a:p>
          <a:p>
            <a:r>
              <a:rPr lang="en-US" dirty="0"/>
              <a:t>Co-infections</a:t>
            </a:r>
          </a:p>
          <a:p>
            <a:r>
              <a:rPr lang="en-US" dirty="0"/>
              <a:t>Inflammation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3682-B98C-7E4C-826D-8E4267DE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1. What are the HIV-associated maternal drivers of infant mortality?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5B6E-32C0-AE4D-B9EA-0CB29C00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</a:t>
            </a:r>
          </a:p>
          <a:p>
            <a:r>
              <a:rPr lang="en-US" dirty="0"/>
              <a:t>Co-infections</a:t>
            </a:r>
          </a:p>
          <a:p>
            <a:r>
              <a:rPr lang="en-US" dirty="0"/>
              <a:t>Inflammation</a:t>
            </a:r>
          </a:p>
          <a:p>
            <a:endParaRPr lang="en-US" dirty="0"/>
          </a:p>
          <a:p>
            <a:r>
              <a:rPr lang="en-US" dirty="0"/>
              <a:t>738 children</a:t>
            </a:r>
          </a:p>
          <a:p>
            <a:r>
              <a:rPr lang="en-US" dirty="0"/>
              <a:t>Maternal plasma from second trimester of pregnancy</a:t>
            </a:r>
          </a:p>
          <a:p>
            <a:r>
              <a:rPr lang="en-US" dirty="0"/>
              <a:t>Understand the underlying pathways</a:t>
            </a:r>
          </a:p>
          <a:p>
            <a:r>
              <a:rPr lang="en-US" dirty="0"/>
              <a:t>Antenatal identification of infants most at risk</a:t>
            </a:r>
          </a:p>
        </p:txBody>
      </p:sp>
    </p:spTree>
    <p:extLst>
      <p:ext uri="{BB962C8B-B14F-4D97-AF65-F5344CB8AC3E}">
        <p14:creationId xmlns:p14="http://schemas.microsoft.com/office/powerpoint/2010/main" val="402793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8BF40D96-065C-DB44-A594-E9783D238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901"/>
            <a:ext cx="5572308" cy="4051068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ED88A9D-48AA-DA4A-81F4-8A8345A9A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21" y="2252236"/>
            <a:ext cx="5572566" cy="40510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5B4D77-CD5A-644D-9B71-CE44A615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Maternal HIV viral load and CD4 count</a:t>
            </a:r>
          </a:p>
        </p:txBody>
      </p:sp>
    </p:spTree>
    <p:extLst>
      <p:ext uri="{BB962C8B-B14F-4D97-AF65-F5344CB8AC3E}">
        <p14:creationId xmlns:p14="http://schemas.microsoft.com/office/powerpoint/2010/main" val="358381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C4F2D710-2596-FB4F-8E89-96EF139C2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703"/>
            <a:ext cx="5727700" cy="4165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2AFB53-49DA-3445-96CE-31B08840941F}"/>
              </a:ext>
            </a:extLst>
          </p:cNvPr>
          <p:cNvSpPr txBox="1">
            <a:spLocks/>
          </p:cNvSpPr>
          <p:nvPr/>
        </p:nvSpPr>
        <p:spPr>
          <a:xfrm>
            <a:off x="990600" y="3156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Maternal CMV co-infection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CD2F8-2E1B-3841-A806-4EB2C521769B}"/>
              </a:ext>
            </a:extLst>
          </p:cNvPr>
          <p:cNvSpPr txBox="1"/>
          <p:nvPr/>
        </p:nvSpPr>
        <p:spPr>
          <a:xfrm>
            <a:off x="990600" y="1497219"/>
            <a:ext cx="324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31% of women CMV </a:t>
            </a:r>
            <a:r>
              <a:rPr lang="en-US" dirty="0" err="1"/>
              <a:t>viraemic</a:t>
            </a:r>
            <a:r>
              <a:rPr lang="en-US" dirty="0"/>
              <a:t> in</a:t>
            </a:r>
          </a:p>
          <a:p>
            <a:r>
              <a:rPr lang="en-US" dirty="0"/>
              <a:t>second trimester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4AF544-2FEC-094B-B484-923620827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65438"/>
              </p:ext>
            </p:extLst>
          </p:nvPr>
        </p:nvGraphicFramePr>
        <p:xfrm>
          <a:off x="6382215" y="2834007"/>
          <a:ext cx="5660033" cy="16200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80228">
                  <a:extLst>
                    <a:ext uri="{9D8B030D-6E8A-4147-A177-3AD203B41FA5}">
                      <a16:colId xmlns:a16="http://schemas.microsoft.com/office/drawing/2014/main" val="453050145"/>
                    </a:ext>
                  </a:extLst>
                </a:gridCol>
                <a:gridCol w="1447475">
                  <a:extLst>
                    <a:ext uri="{9D8B030D-6E8A-4147-A177-3AD203B41FA5}">
                      <a16:colId xmlns:a16="http://schemas.microsoft.com/office/drawing/2014/main" val="185547128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3754723699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511260294"/>
                    </a:ext>
                  </a:extLst>
                </a:gridCol>
              </a:tblGrid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Antenatal cytomegalovirus viraemia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Infant mortality, n/N (%)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Adjusted hazard ratio*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P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221619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Undetectable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20/396 (5.1%)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Reference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570867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Detectable &lt;45 copies/mL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12/137 (8.8%)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1.69 (0.82, 3.49)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0.155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898295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u="sng">
                          <a:effectLst/>
                        </a:rPr>
                        <a:t>&gt;</a:t>
                      </a:r>
                      <a:r>
                        <a:rPr lang="en-GB" sz="1200">
                          <a:effectLst/>
                        </a:rPr>
                        <a:t>45 copies/mL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8/38 (21.1%)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3.32 (1.43, 7.72)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0.005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74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76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B14F76-A38F-1240-89B4-72FD83E86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84" y="1750248"/>
            <a:ext cx="4505325" cy="3276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934B8-B3A8-A34F-89F6-197CDFD429A7}"/>
              </a:ext>
            </a:extLst>
          </p:cNvPr>
          <p:cNvSpPr txBox="1">
            <a:spLocks/>
          </p:cNvSpPr>
          <p:nvPr/>
        </p:nvSpPr>
        <p:spPr>
          <a:xfrm>
            <a:off x="990600" y="285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Maternal inflammation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3FC2-E05C-E644-A3FD-0856B37DB863}"/>
              </a:ext>
            </a:extLst>
          </p:cNvPr>
          <p:cNvSpPr txBox="1"/>
          <p:nvPr/>
        </p:nvSpPr>
        <p:spPr>
          <a:xfrm>
            <a:off x="6456555" y="5726155"/>
            <a:ext cx="524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*Adjusted for maternal HIV viral load, CD4 count, CMV co-infection,</a:t>
            </a:r>
          </a:p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gestational age at blood sampling and randomised trial arm.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BF2FCD-3247-A14B-9101-79C245221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13746"/>
              </p:ext>
            </p:extLst>
          </p:nvPr>
        </p:nvGraphicFramePr>
        <p:xfrm>
          <a:off x="6456555" y="2748941"/>
          <a:ext cx="5241075" cy="15201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61894">
                  <a:extLst>
                    <a:ext uri="{9D8B030D-6E8A-4147-A177-3AD203B41FA5}">
                      <a16:colId xmlns:a16="http://schemas.microsoft.com/office/drawing/2014/main" val="453050145"/>
                    </a:ext>
                  </a:extLst>
                </a:gridCol>
                <a:gridCol w="2826609">
                  <a:extLst>
                    <a:ext uri="{9D8B030D-6E8A-4147-A177-3AD203B41FA5}">
                      <a16:colId xmlns:a16="http://schemas.microsoft.com/office/drawing/2014/main" val="3754723699"/>
                    </a:ext>
                  </a:extLst>
                </a:gridCol>
                <a:gridCol w="652572">
                  <a:extLst>
                    <a:ext uri="{9D8B030D-6E8A-4147-A177-3AD203B41FA5}">
                      <a16:colId xmlns:a16="http://schemas.microsoft.com/office/drawing/2014/main" val="2511260294"/>
                    </a:ext>
                  </a:extLst>
                </a:gridCol>
              </a:tblGrid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Adjusted hazard ratio per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log rise in CRP*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i="1" dirty="0">
                          <a:effectLst/>
                        </a:rPr>
                        <a:t>P</a:t>
                      </a:r>
                      <a:endParaRPr lang="en-GB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221619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HIV-exposed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2.09 (1.33, 3.27)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 0.001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570867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89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3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B14F76-A38F-1240-89B4-72FD83E86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84" y="1750248"/>
            <a:ext cx="4505325" cy="3276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934B8-B3A8-A34F-89F6-197CDFD429A7}"/>
              </a:ext>
            </a:extLst>
          </p:cNvPr>
          <p:cNvSpPr txBox="1">
            <a:spLocks/>
          </p:cNvSpPr>
          <p:nvPr/>
        </p:nvSpPr>
        <p:spPr>
          <a:xfrm>
            <a:off x="990600" y="285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Maternal inflammation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3FC2-E05C-E644-A3FD-0856B37DB863}"/>
              </a:ext>
            </a:extLst>
          </p:cNvPr>
          <p:cNvSpPr txBox="1"/>
          <p:nvPr/>
        </p:nvSpPr>
        <p:spPr>
          <a:xfrm>
            <a:off x="6456555" y="5726155"/>
            <a:ext cx="524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*Adjusted for maternal HIV viral load, CD4 count, CMV co-infection,</a:t>
            </a:r>
          </a:p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gestational age at blood sampling and randomised trial arm.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BF2FCD-3247-A14B-9101-79C245221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84749"/>
              </p:ext>
            </p:extLst>
          </p:nvPr>
        </p:nvGraphicFramePr>
        <p:xfrm>
          <a:off x="6456555" y="2748941"/>
          <a:ext cx="5241075" cy="15241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61894">
                  <a:extLst>
                    <a:ext uri="{9D8B030D-6E8A-4147-A177-3AD203B41FA5}">
                      <a16:colId xmlns:a16="http://schemas.microsoft.com/office/drawing/2014/main" val="453050145"/>
                    </a:ext>
                  </a:extLst>
                </a:gridCol>
                <a:gridCol w="2826609">
                  <a:extLst>
                    <a:ext uri="{9D8B030D-6E8A-4147-A177-3AD203B41FA5}">
                      <a16:colId xmlns:a16="http://schemas.microsoft.com/office/drawing/2014/main" val="3754723699"/>
                    </a:ext>
                  </a:extLst>
                </a:gridCol>
                <a:gridCol w="652572">
                  <a:extLst>
                    <a:ext uri="{9D8B030D-6E8A-4147-A177-3AD203B41FA5}">
                      <a16:colId xmlns:a16="http://schemas.microsoft.com/office/drawing/2014/main" val="2511260294"/>
                    </a:ext>
                  </a:extLst>
                </a:gridCol>
              </a:tblGrid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Adjusted hazard ratio per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log rise in CRP*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i="1" dirty="0">
                          <a:effectLst/>
                        </a:rPr>
                        <a:t>P</a:t>
                      </a:r>
                      <a:endParaRPr lang="en-GB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221619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HIV-exposed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2.09 (1.33, 3.27)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 0.001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570867"/>
                  </a:ext>
                </a:extLst>
              </a:tr>
              <a:tr h="310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HIV-unexposed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1.69 (0.82, 3.49)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400" dirty="0">
                          <a:effectLst/>
                        </a:rPr>
                        <a:t>0.155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89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50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1178</Words>
  <Application>Microsoft Macintosh PowerPoint</Application>
  <PresentationFormat>Widescreen</PresentationFormat>
  <Paragraphs>248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Constantia</vt:lpstr>
      <vt:lpstr>Times New Roman</vt:lpstr>
      <vt:lpstr>Office Theme</vt:lpstr>
      <vt:lpstr>PowerPoint Presentation</vt:lpstr>
      <vt:lpstr>PowerPoint Presentation</vt:lpstr>
      <vt:lpstr>Biological or sociodemographic drivers?</vt:lpstr>
      <vt:lpstr>Question 1. What are the HIV-associated maternal drivers of infant mortality?</vt:lpstr>
      <vt:lpstr>Question 1. What are the HIV-associated maternal drivers of infant mortality?</vt:lpstr>
      <vt:lpstr>Maternal HIV viral load and CD4 count</vt:lpstr>
      <vt:lpstr>PowerPoint Presentation</vt:lpstr>
      <vt:lpstr>PowerPoint Presentation</vt:lpstr>
      <vt:lpstr>PowerPoint Presentation</vt:lpstr>
      <vt:lpstr>Question 2. Are there immunological abnormalities?</vt:lpstr>
      <vt:lpstr>Question 2. Are there immunological abnormalities?</vt:lpstr>
      <vt:lpstr>PowerPoint Presentation</vt:lpstr>
      <vt:lpstr>PowerPoint Presentation</vt:lpstr>
      <vt:lpstr>PowerPoint Presentation</vt:lpstr>
      <vt:lpstr>CD8+ T-cell activation and proliferation</vt:lpstr>
      <vt:lpstr>PowerPoint Presentation</vt:lpstr>
      <vt:lpstr>CD8+ T-cell senescence and exhaustion</vt:lpstr>
      <vt:lpstr>Monocyte cell subsets</vt:lpstr>
      <vt:lpstr>Soluble CD14</vt:lpstr>
      <vt:lpstr>Question 3. What are the drivers of infant immune activation </vt:lpstr>
      <vt:lpstr>Maternal HIV viral load and infant CD8+ cells</vt:lpstr>
      <vt:lpstr>Maternal CMV viraemia and infant CD8+ cells</vt:lpstr>
      <vt:lpstr>Strong differences in CD8+ T-cell activation in HEU children with and without CMV exposure</vt:lpstr>
      <vt:lpstr>Little difference in CD8+ T-cell activation in HIV-unexposed children with and without CMV exposure</vt:lpstr>
      <vt:lpstr>Early infant CMV acquisition</vt:lpstr>
      <vt:lpstr>CD8+ T-cells and early infant CMV acquisition</vt:lpstr>
      <vt:lpstr>CD8+ T-cells and early infant CMV acquisition</vt:lpstr>
      <vt:lpstr>CD8+ T-cells and early infant CMV acquisition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Evans</dc:creator>
  <cp:lastModifiedBy>Ceri Evans</cp:lastModifiedBy>
  <cp:revision>6</cp:revision>
  <dcterms:created xsi:type="dcterms:W3CDTF">2022-03-12T08:16:02Z</dcterms:created>
  <dcterms:modified xsi:type="dcterms:W3CDTF">2022-03-14T08:00:16Z</dcterms:modified>
</cp:coreProperties>
</file>